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autoCompressPictures="0">
  <p:sldMasterIdLst>
    <p:sldMasterId id="2147483651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12188952" cy="9144000"/>
  <p:notesSz cx="9144000" cy="12188952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0" d="100"/>
          <a:sy n="100" d="100"/>
        </p:scale>
        <p:origin x="216" y="312"/>
      </p:cViewPr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slide" Target="slides/slide9.xml"  /><Relationship Id="rId12" Type="http://schemas.openxmlformats.org/officeDocument/2006/relationships/slide" Target="slides/slide10.xml"  /><Relationship Id="rId13" Type="http://schemas.openxmlformats.org/officeDocument/2006/relationships/slide" Target="slides/slide11.xml"  /><Relationship Id="rId14" Type="http://schemas.openxmlformats.org/officeDocument/2006/relationships/slide" Target="slides/slide12.xml"  /><Relationship Id="rId15" Type="http://schemas.openxmlformats.org/officeDocument/2006/relationships/slide" Target="slides/slide13.xml"  /><Relationship Id="rId16" Type="http://schemas.openxmlformats.org/officeDocument/2006/relationships/slide" Target="slides/slide14.xml"  /><Relationship Id="rId17" Type="http://schemas.openxmlformats.org/officeDocument/2006/relationships/slide" Target="slides/slide15.xml"  /><Relationship Id="rId18" Type="http://schemas.openxmlformats.org/officeDocument/2006/relationships/slide" Target="slides/slide16.xml"  /><Relationship Id="rId19" Type="http://schemas.openxmlformats.org/officeDocument/2006/relationships/slide" Target="slides/slide17.xml"  /><Relationship Id="rId2" Type="http://schemas.openxmlformats.org/officeDocument/2006/relationships/notesMaster" Target="notesMasters/notesMaster1.xml"  /><Relationship Id="rId20" Type="http://schemas.openxmlformats.org/officeDocument/2006/relationships/slide" Target="slides/slide18.xml"  /><Relationship Id="rId21" Type="http://schemas.openxmlformats.org/officeDocument/2006/relationships/slide" Target="slides/slide19.xml"  /><Relationship Id="rId22" Type="http://schemas.openxmlformats.org/officeDocument/2006/relationships/slide" Target="slides/slide20.xml"  /><Relationship Id="rId23" Type="http://schemas.openxmlformats.org/officeDocument/2006/relationships/slide" Target="slides/slide21.xml"  /><Relationship Id="rId24" Type="http://schemas.openxmlformats.org/officeDocument/2006/relationships/slide" Target="slides/slide22.xml"  /><Relationship Id="rId25" Type="http://schemas.openxmlformats.org/officeDocument/2006/relationships/presProps" Target="presProps.xml"  /><Relationship Id="rId26" Type="http://schemas.openxmlformats.org/officeDocument/2006/relationships/viewProps" Target="viewProps.xml"  /><Relationship Id="rId27" Type="http://schemas.openxmlformats.org/officeDocument/2006/relationships/theme" Target="theme/theme1.xml"  /><Relationship Id="rId28" Type="http://schemas.openxmlformats.org/officeDocument/2006/relationships/tableStyles" Target="tableStyles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5282F153-3F37-0F45-9E97-73ACFA13230C}" type="datetime1">
              <a:rPr lang="en-US"/>
              <a:pPr lvl="0">
                <a:defRPr/>
              </a:pPr>
              <a:t>5/2/2026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en-US"/>
              <a:t>Click to edit Master text styles</a:t>
            </a:r>
            <a:endParaRPr lang="en-US"/>
          </a:p>
          <a:p>
            <a:pPr lvl="1">
              <a:defRPr/>
            </a:pPr>
            <a:r>
              <a:rPr lang="en-US"/>
              <a:t>Second level</a:t>
            </a:r>
            <a:endParaRPr lang="en-US"/>
          </a:p>
          <a:p>
            <a:pPr lvl="2">
              <a:defRPr/>
            </a:pPr>
            <a:r>
              <a:rPr lang="en-US"/>
              <a:t>Third level</a:t>
            </a:r>
            <a:endParaRPr lang="en-US"/>
          </a:p>
          <a:p>
            <a:pPr lvl="3">
              <a:defRPr/>
            </a:pPr>
            <a:r>
              <a:rPr lang="en-US"/>
              <a:t>Fourth level</a:t>
            </a:r>
            <a:endParaRPr lang="en-US"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CE5E9CC1-C706-0F49-92D6-E571CC5EEA8F}" type="slidenum">
              <a:rPr lang="en-US"/>
              <a:pPr lvl="0"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.xml"  /><Relationship Id="rId2" Type="http://schemas.openxmlformats.org/officeDocument/2006/relationships/notesMaster" Target="../notesMasters/notesMaster1.xml"  /></Relationships>
</file>

<file path=ppt/notesSlides/_rels/notesSlide10.xml.rels><?xml version="1.0" encoding="UTF-8" standalone="yes" ?><Relationships xmlns="http://schemas.openxmlformats.org/package/2006/relationships"><Relationship Id="rId1" Type="http://schemas.openxmlformats.org/officeDocument/2006/relationships/slide" Target="../slides/slide10.xml"  /><Relationship Id="rId2" Type="http://schemas.openxmlformats.org/officeDocument/2006/relationships/notesMaster" Target="../notesMasters/notesMaster1.xml"  /></Relationships>
</file>

<file path=ppt/notesSlides/_rels/notesSlide1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1.xml"  /><Relationship Id="rId2" Type="http://schemas.openxmlformats.org/officeDocument/2006/relationships/notesMaster" Target="../notesMasters/notesMaster1.xml"  /></Relationships>
</file>

<file path=ppt/notesSlides/_rels/notesSlide12.xml.rels><?xml version="1.0" encoding="UTF-8" standalone="yes" ?><Relationships xmlns="http://schemas.openxmlformats.org/package/2006/relationships"><Relationship Id="rId1" Type="http://schemas.openxmlformats.org/officeDocument/2006/relationships/slide" Target="../slides/slide12.xml"  /><Relationship Id="rId2" Type="http://schemas.openxmlformats.org/officeDocument/2006/relationships/notesMaster" Target="../notesMasters/notesMaster1.xml"  /></Relationships>
</file>

<file path=ppt/notesSlides/_rels/notesSlide13.xml.rels><?xml version="1.0" encoding="UTF-8" standalone="yes" ?><Relationships xmlns="http://schemas.openxmlformats.org/package/2006/relationships"><Relationship Id="rId1" Type="http://schemas.openxmlformats.org/officeDocument/2006/relationships/slide" Target="../slides/slide13.xml"  /><Relationship Id="rId2" Type="http://schemas.openxmlformats.org/officeDocument/2006/relationships/notesMaster" Target="../notesMasters/notesMaster1.xml"  /></Relationships>
</file>

<file path=ppt/notesSlides/_rels/notesSlide14.xml.rels><?xml version="1.0" encoding="UTF-8" standalone="yes" ?><Relationships xmlns="http://schemas.openxmlformats.org/package/2006/relationships"><Relationship Id="rId1" Type="http://schemas.openxmlformats.org/officeDocument/2006/relationships/slide" Target="../slides/slide14.xml"  /><Relationship Id="rId2" Type="http://schemas.openxmlformats.org/officeDocument/2006/relationships/notesMaster" Target="../notesMasters/notesMaster1.xml"  /></Relationships>
</file>

<file path=ppt/notesSlides/_rels/notesSlide15.xml.rels><?xml version="1.0" encoding="UTF-8" standalone="yes" ?><Relationships xmlns="http://schemas.openxmlformats.org/package/2006/relationships"><Relationship Id="rId1" Type="http://schemas.openxmlformats.org/officeDocument/2006/relationships/slide" Target="../slides/slide15.xml"  /><Relationship Id="rId2" Type="http://schemas.openxmlformats.org/officeDocument/2006/relationships/notesMaster" Target="../notesMasters/notesMaster1.xml"  /></Relationships>
</file>

<file path=ppt/notesSlides/_rels/notesSlide16.xml.rels><?xml version="1.0" encoding="UTF-8" standalone="yes" ?><Relationships xmlns="http://schemas.openxmlformats.org/package/2006/relationships"><Relationship Id="rId1" Type="http://schemas.openxmlformats.org/officeDocument/2006/relationships/slide" Target="../slides/slide16.xml"  /><Relationship Id="rId2" Type="http://schemas.openxmlformats.org/officeDocument/2006/relationships/notesMaster" Target="../notesMasters/notesMaster1.xml"  /></Relationships>
</file>

<file path=ppt/notesSlides/_rels/notesSlide17.xml.rels><?xml version="1.0" encoding="UTF-8" standalone="yes" ?><Relationships xmlns="http://schemas.openxmlformats.org/package/2006/relationships"><Relationship Id="rId1" Type="http://schemas.openxmlformats.org/officeDocument/2006/relationships/slide" Target="../slides/slide17.xml"  /><Relationship Id="rId2" Type="http://schemas.openxmlformats.org/officeDocument/2006/relationships/notesMaster" Target="../notesMasters/notesMaster1.xml"  /></Relationships>
</file>

<file path=ppt/notesSlides/_rels/notesSlide18.xml.rels><?xml version="1.0" encoding="UTF-8" standalone="yes" ?><Relationships xmlns="http://schemas.openxmlformats.org/package/2006/relationships"><Relationship Id="rId1" Type="http://schemas.openxmlformats.org/officeDocument/2006/relationships/slide" Target="../slides/slide18.xml"  /><Relationship Id="rId2" Type="http://schemas.openxmlformats.org/officeDocument/2006/relationships/notesMaster" Target="../notesMasters/notesMaster1.xml"  /></Relationships>
</file>

<file path=ppt/notesSlides/_rels/notesSlide19.xml.rels><?xml version="1.0" encoding="UTF-8" standalone="yes" ?><Relationships xmlns="http://schemas.openxmlformats.org/package/2006/relationships"><Relationship Id="rId1" Type="http://schemas.openxmlformats.org/officeDocument/2006/relationships/slide" Target="../slides/slide19.xml"  /><Relationship Id="rId2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slide" Target="../slides/slide2.xml"  /><Relationship Id="rId2" Type="http://schemas.openxmlformats.org/officeDocument/2006/relationships/notesMaster" Target="../notesMasters/notesMaster1.xml"  /></Relationships>
</file>

<file path=ppt/notesSlides/_rels/notesSlide20.xml.rels><?xml version="1.0" encoding="UTF-8" standalone="yes" ?><Relationships xmlns="http://schemas.openxmlformats.org/package/2006/relationships"><Relationship Id="rId1" Type="http://schemas.openxmlformats.org/officeDocument/2006/relationships/slide" Target="../slides/slide20.xml"  /><Relationship Id="rId2" Type="http://schemas.openxmlformats.org/officeDocument/2006/relationships/notesMaster" Target="../notesMasters/notesMaster1.xml"  /></Relationships>
</file>

<file path=ppt/notesSlides/_rels/notesSlide21.xml.rels><?xml version="1.0" encoding="UTF-8" standalone="yes" ?><Relationships xmlns="http://schemas.openxmlformats.org/package/2006/relationships"><Relationship Id="rId1" Type="http://schemas.openxmlformats.org/officeDocument/2006/relationships/slide" Target="../slides/slide21.xml"  /><Relationship Id="rId2" Type="http://schemas.openxmlformats.org/officeDocument/2006/relationships/notesMaster" Target="../notesMasters/notesMaster1.xml"  /></Relationships>
</file>

<file path=ppt/notesSlides/_rels/notesSlide22.xml.rels><?xml version="1.0" encoding="UTF-8" standalone="yes" ?><Relationships xmlns="http://schemas.openxmlformats.org/package/2006/relationships"><Relationship Id="rId1" Type="http://schemas.openxmlformats.org/officeDocument/2006/relationships/slide" Target="../slides/slide22.xml"  /><Relationship Id="rId2" Type="http://schemas.openxmlformats.org/officeDocument/2006/relationships/notesMaster" Target="../notesMasters/notesMaster1.xml"  /></Relationships>
</file>

<file path=ppt/notesSlides/_rels/notesSlide3.xml.rels><?xml version="1.0" encoding="UTF-8" standalone="yes" ?><Relationships xmlns="http://schemas.openxmlformats.org/package/2006/relationships"><Relationship Id="rId1" Type="http://schemas.openxmlformats.org/officeDocument/2006/relationships/slide" Target="../slides/slide3.xml"  /><Relationship Id="rId2" Type="http://schemas.openxmlformats.org/officeDocument/2006/relationships/notesMaster" Target="../notesMasters/notesMaster1.xml"  /></Relationships>
</file>

<file path=ppt/notesSlides/_rels/notesSlide4.xml.rels><?xml version="1.0" encoding="UTF-8" standalone="yes" ?><Relationships xmlns="http://schemas.openxmlformats.org/package/2006/relationships"><Relationship Id="rId1" Type="http://schemas.openxmlformats.org/officeDocument/2006/relationships/slide" Target="../slides/slide4.xml"  /><Relationship Id="rId2" Type="http://schemas.openxmlformats.org/officeDocument/2006/relationships/notesMaster" Target="../notesMasters/notesMaster1.xml"  /></Relationships>
</file>

<file path=ppt/notesSlides/_rels/notesSlide5.xml.rels><?xml version="1.0" encoding="UTF-8" standalone="yes" ?><Relationships xmlns="http://schemas.openxmlformats.org/package/2006/relationships"><Relationship Id="rId1" Type="http://schemas.openxmlformats.org/officeDocument/2006/relationships/slide" Target="../slides/slide5.xml"  /><Relationship Id="rId2" Type="http://schemas.openxmlformats.org/officeDocument/2006/relationships/notesMaster" Target="../notesMasters/notesMaster1.xml"  /></Relationships>
</file>

<file path=ppt/notesSlides/_rels/notesSlide6.xml.rels><?xml version="1.0" encoding="UTF-8" standalone="yes" ?><Relationships xmlns="http://schemas.openxmlformats.org/package/2006/relationships"><Relationship Id="rId1" Type="http://schemas.openxmlformats.org/officeDocument/2006/relationships/slide" Target="../slides/slide6.xml"  /><Relationship Id="rId2" Type="http://schemas.openxmlformats.org/officeDocument/2006/relationships/notesMaster" Target="../notesMasters/notesMaster1.xml"  /></Relationships>
</file>

<file path=ppt/notesSlides/_rels/notesSlide7.xml.rels><?xml version="1.0" encoding="UTF-8" standalone="yes" ?><Relationships xmlns="http://schemas.openxmlformats.org/package/2006/relationships"><Relationship Id="rId1" Type="http://schemas.openxmlformats.org/officeDocument/2006/relationships/slide" Target="../slides/slide7.xml"  /><Relationship Id="rId2" Type="http://schemas.openxmlformats.org/officeDocument/2006/relationships/notesMaster" Target="../notesMasters/notesMaster1.xml"  /></Relationships>
</file>

<file path=ppt/notesSlides/_rels/notesSlide8.xml.rels><?xml version="1.0" encoding="UTF-8" standalone="yes" ?><Relationships xmlns="http://schemas.openxmlformats.org/package/2006/relationships"><Relationship Id="rId1" Type="http://schemas.openxmlformats.org/officeDocument/2006/relationships/slide" Target="../slides/slide8.xml"  /><Relationship Id="rId2" Type="http://schemas.openxmlformats.org/officeDocument/2006/relationships/notesMaster" Target="../notesMasters/notesMaster1.xml"  /></Relationships>
</file>

<file path=ppt/notesSlides/_rels/notesSlide9.xml.rels><?xml version="1.0" encoding="UTF-8" standalone="yes" ?><Relationships xmlns="http://schemas.openxmlformats.org/package/2006/relationships"><Relationship Id="rId1" Type="http://schemas.openxmlformats.org/officeDocument/2006/relationships/slide" Target="../slides/slide9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7021451-1387-4CA6-816F-3879F97B5CBC}" type="slidenum">
              <a:rPr lang="en-US"/>
              <a:pPr lvl="0"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7021451-1387-4CA6-816F-3879F97B5CBC}" type="slidenum">
              <a:rPr lang="en-US"/>
              <a:pPr lvl="0"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7021451-1387-4CA6-816F-3879F97B5CBC}" type="slidenum">
              <a:rPr lang="en-US"/>
              <a:pPr lvl="0"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7021451-1387-4CA6-816F-3879F97B5CBC}" type="slidenum">
              <a:rPr lang="en-US"/>
              <a:pPr lvl="0"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7021451-1387-4CA6-816F-3879F97B5CBC}" type="slidenum">
              <a:rPr lang="en-US"/>
              <a:pPr lvl="0"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7021451-1387-4CA6-816F-3879F97B5CBC}" type="slidenum">
              <a:rPr lang="en-US"/>
              <a:pPr lvl="0"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7021451-1387-4CA6-816F-3879F97B5CBC}" type="slidenum">
              <a:rPr lang="en-US"/>
              <a:pPr lvl="0"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7021451-1387-4CA6-816F-3879F97B5CBC}" type="slidenum">
              <a:rPr lang="en-US"/>
              <a:pPr lvl="0"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7021451-1387-4CA6-816F-3879F97B5CBC}" type="slidenum">
              <a:rPr lang="en-US"/>
              <a:pPr lvl="0"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7021451-1387-4CA6-816F-3879F97B5CBC}" type="slidenum">
              <a:rPr lang="en-US"/>
              <a:pPr lvl="0"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7021451-1387-4CA6-816F-3879F97B5CBC}" type="slidenum">
              <a:rPr lang="en-US"/>
              <a:pPr lvl="0"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7021451-1387-4CA6-816F-3879F97B5CBC}" type="slidenum">
              <a:rPr lang="en-US"/>
              <a:pPr lvl="0"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7021451-1387-4CA6-816F-3879F97B5CBC}" type="slidenum">
              <a:rPr lang="en-US"/>
              <a:pPr lvl="0"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7021451-1387-4CA6-816F-3879F97B5CBC}" type="slidenum">
              <a:rPr lang="en-US"/>
              <a:pPr lvl="0"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7021451-1387-4CA6-816F-3879F97B5CBC}" type="slidenum">
              <a:rPr lang="en-US"/>
              <a:pPr lvl="0"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7021451-1387-4CA6-816F-3879F97B5CBC}" type="slidenum">
              <a:rPr lang="en-US"/>
              <a:pPr lvl="0"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7021451-1387-4CA6-816F-3879F97B5CBC}" type="slidenum">
              <a:rPr lang="en-US"/>
              <a:pPr lvl="0"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7021451-1387-4CA6-816F-3879F97B5CBC}" type="slidenum">
              <a:rPr lang="en-US"/>
              <a:pPr lvl="0"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7021451-1387-4CA6-816F-3879F97B5CBC}" type="slidenum">
              <a:rPr lang="en-US"/>
              <a:pPr lvl="0"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7021451-1387-4CA6-816F-3879F97B5CBC}" type="slidenum">
              <a:rPr lang="en-US"/>
              <a:pPr lvl="0"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7021451-1387-4CA6-816F-3879F97B5CBC}" type="slidenum">
              <a:rPr lang="en-US"/>
              <a:pPr lvl="0"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7021451-1387-4CA6-816F-3879F97B5CBC}" type="slidenum">
              <a:rPr lang="en-US"/>
              <a:pPr lvl="0"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1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notesSlide" Target="../notesSlides/notesSlide10.xml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1.xml"  /><Relationship Id="rId2" Type="http://schemas.openxmlformats.org/officeDocument/2006/relationships/slideLayout" Target="../slideLayouts/slideLayout1.xml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notesSlide" Target="../notesSlides/notesSlide12.xml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notesSlide" Target="../notesSlides/notesSlide13.xml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notesSlide" Target="../notesSlides/notesSlide14.xml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notesSlide" Target="../notesSlides/notesSlide15.xml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notesSlide" Target="../notesSlides/notesSlide16.xml"  /></Relationships>
</file>

<file path=ppt/slides/_rels/slide1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notesSlide" Target="../notesSlides/notesSlide17.xml"  /></Relationships>
</file>

<file path=ppt/slides/_rels/slide1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notesSlide" Target="../notesSlides/notesSlide18.xml"  /></Relationships>
</file>

<file path=ppt/slides/_rels/slide1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notesSlide" Target="../notesSlides/notesSlide19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notesSlide" Target="../notesSlides/notesSlide2.xml"  /></Relationships>
</file>

<file path=ppt/slides/_rels/slide20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0.xml"  /><Relationship Id="rId2" Type="http://schemas.openxmlformats.org/officeDocument/2006/relationships/slideLayout" Target="../slideLayouts/slideLayout1.xml"  /></Relationships>
</file>

<file path=ppt/slides/_rels/slide2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notesSlide" Target="../notesSlides/notesSlide21.xml"  /></Relationships>
</file>

<file path=ppt/slides/_rels/slide2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notesSlide" Target="../notesSlides/notesSlide22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notesSlide" Target="../notesSlides/notesSlide3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.xml"  /><Relationship Id="rId2" Type="http://schemas.openxmlformats.org/officeDocument/2006/relationships/slideLayout" Target="../slideLayouts/slideLayout1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5.xml"  /><Relationship Id="rId2" Type="http://schemas.openxmlformats.org/officeDocument/2006/relationships/slideLayout" Target="../slideLayouts/slideLayout1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6.xml"  /><Relationship Id="rId2" Type="http://schemas.openxmlformats.org/officeDocument/2006/relationships/slideLayout" Target="../slideLayouts/slideLayout1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7.xml"  /><Relationship Id="rId2" Type="http://schemas.openxmlformats.org/officeDocument/2006/relationships/slideLayout" Target="../slideLayouts/slideLayout1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8.xml"  /><Relationship Id="rId2" Type="http://schemas.openxmlformats.org/officeDocument/2006/relationships/slideLayout" Target="../slideLayouts/slideLayout1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notesSlide" Target="../notesSlides/notesSlide9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7772400" y="5029200"/>
            <a:ext cx="5029200" cy="50292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28000" b="1">
                <a:solidFill>
                  <a:srgbClr val="f4fbf5"/>
                </a:solidFill>
                <a:latin typeface="Georgia"/>
                <a:ea typeface="Georgia"/>
                <a:cs typeface="Georgia"/>
              </a:rPr>
              <a:t>W</a:t>
            </a:r>
            <a:endParaRPr lang="en-US" sz="28000"/>
          </a:p>
        </p:txBody>
      </p:sp>
      <p:sp>
        <p:nvSpPr>
          <p:cNvPr id="4" name="Text 2"/>
          <p:cNvSpPr/>
          <p:nvPr/>
        </p:nvSpPr>
        <p:spPr>
          <a:xfrm>
            <a:off x="640080" y="548640"/>
            <a:ext cx="6400800" cy="3657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400" b="1" kern="0" spc="20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● COMPANY PROFILE 2026</a:t>
            </a:r>
            <a:endParaRPr lang="en-US" sz="1400"/>
          </a:p>
        </p:txBody>
      </p:sp>
      <p:sp>
        <p:nvSpPr>
          <p:cNvPr id="5" name="Text 3"/>
          <p:cNvSpPr/>
          <p:nvPr/>
        </p:nvSpPr>
        <p:spPr>
          <a:xfrm>
            <a:off x="10058400" y="548640"/>
            <a:ext cx="1463040" cy="3657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r">
              <a:buNone/>
              <a:defRPr/>
            </a:pPr>
            <a:r>
              <a:rPr lang="en-US" sz="1400" b="1" kern="0" spc="200">
                <a:solidFill>
                  <a:srgbClr val="9ca3af"/>
                </a:solidFill>
                <a:latin typeface="맑은 고딕"/>
                <a:ea typeface="맑은 고딕"/>
                <a:cs typeface="맑은 고딕"/>
              </a:rPr>
              <a:t>IDC.KR</a:t>
            </a:r>
            <a:endParaRPr lang="en-US" sz="1400"/>
          </a:p>
        </p:txBody>
      </p:sp>
      <p:sp>
        <p:nvSpPr>
          <p:cNvPr id="6" name="Shape 4"/>
          <p:cNvSpPr/>
          <p:nvPr/>
        </p:nvSpPr>
        <p:spPr>
          <a:xfrm>
            <a:off x="640080" y="1005840"/>
            <a:ext cx="10908792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7" name="Shape 5"/>
          <p:cNvSpPr/>
          <p:nvPr/>
        </p:nvSpPr>
        <p:spPr>
          <a:xfrm>
            <a:off x="10424160" y="1371600"/>
            <a:ext cx="1188720" cy="1188720"/>
          </a:xfrm>
          <a:prstGeom prst="ellipse">
            <a:avLst/>
          </a:prstGeom>
          <a:solidFill>
            <a:srgbClr val="21759b"/>
          </a:solidFill>
          <a:ln w="12700">
            <a:solidFill>
              <a:srgbClr val="21759b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10424160" y="1312164"/>
            <a:ext cx="1188720" cy="11887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5460" b="1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W</a:t>
            </a:r>
            <a:endParaRPr lang="en-US" sz="5460"/>
          </a:p>
        </p:txBody>
      </p:sp>
      <p:sp>
        <p:nvSpPr>
          <p:cNvPr id="9" name="Text 7"/>
          <p:cNvSpPr/>
          <p:nvPr/>
        </p:nvSpPr>
        <p:spPr>
          <a:xfrm>
            <a:off x="9784080" y="2606040"/>
            <a:ext cx="2377440" cy="2743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100" kern="0" spc="150">
                <a:solidFill>
                  <a:srgbClr val="9ca3af"/>
                </a:solidFill>
                <a:latin typeface="맑은 고딕"/>
                <a:ea typeface="맑은 고딕"/>
                <a:cs typeface="맑은 고딕"/>
              </a:rPr>
              <a:t>Powered by</a:t>
            </a:r>
            <a:endParaRPr lang="en-US" sz="1100"/>
          </a:p>
        </p:txBody>
      </p:sp>
      <p:sp>
        <p:nvSpPr>
          <p:cNvPr id="10" name="Text 8"/>
          <p:cNvSpPr/>
          <p:nvPr/>
        </p:nvSpPr>
        <p:spPr>
          <a:xfrm>
            <a:off x="9784080" y="2834640"/>
            <a:ext cx="2377440" cy="329184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400" b="1">
                <a:solidFill>
                  <a:srgbClr val="21759b"/>
                </a:solidFill>
                <a:latin typeface="Georgia"/>
                <a:ea typeface="Georgia"/>
                <a:cs typeface="Georgia"/>
              </a:rPr>
              <a:t>WordPress</a:t>
            </a:r>
            <a:endParaRPr lang="en-US" sz="1400"/>
          </a:p>
        </p:txBody>
      </p:sp>
      <p:sp>
        <p:nvSpPr>
          <p:cNvPr id="11" name="Text 9"/>
          <p:cNvSpPr/>
          <p:nvPr/>
        </p:nvSpPr>
        <p:spPr>
          <a:xfrm>
            <a:off x="640080" y="1737360"/>
            <a:ext cx="9692640" cy="146304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7800" b="1" kern="0" spc="-30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Customer's Dream</a:t>
            </a:r>
            <a:endParaRPr lang="en-US" sz="7800"/>
          </a:p>
        </p:txBody>
      </p:sp>
      <p:sp>
        <p:nvSpPr>
          <p:cNvPr id="12" name="Text 10"/>
          <p:cNvSpPr/>
          <p:nvPr/>
        </p:nvSpPr>
        <p:spPr>
          <a:xfrm>
            <a:off x="836676" y="2880360"/>
            <a:ext cx="10515600" cy="146304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7800" b="1" kern="0" spc="-30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is IDC.KR's Dream.</a:t>
            </a:r>
            <a:endParaRPr lang="en-US" sz="7800"/>
          </a:p>
        </p:txBody>
      </p:sp>
      <p:sp>
        <p:nvSpPr>
          <p:cNvPr id="13" name="Shape 11"/>
          <p:cNvSpPr/>
          <p:nvPr/>
        </p:nvSpPr>
        <p:spPr>
          <a:xfrm>
            <a:off x="640080" y="4937760"/>
            <a:ext cx="1371600" cy="64008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4" name="Text 12"/>
          <p:cNvSpPr/>
          <p:nvPr/>
        </p:nvSpPr>
        <p:spPr>
          <a:xfrm>
            <a:off x="640080" y="5212080"/>
            <a:ext cx="10972800" cy="7315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3600" b="1" kern="0" spc="-5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고객님의 꿈이  IDC.KR의 꿈입니다.</a:t>
            </a:r>
            <a:endParaRPr lang="en-US" sz="3600"/>
          </a:p>
        </p:txBody>
      </p:sp>
      <p:sp>
        <p:nvSpPr>
          <p:cNvPr id="15" name="Text 13"/>
          <p:cNvSpPr/>
          <p:nvPr/>
        </p:nvSpPr>
        <p:spPr>
          <a:xfrm>
            <a:off x="640080" y="6080760"/>
            <a:ext cx="10972800" cy="12801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lnSpc>
                <a:spcPct val="165000"/>
              </a:lnSpc>
              <a:buNone/>
              <a:defRPr/>
            </a:pPr>
            <a:r>
              <a:rPr lang="en-US" sz="18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고객님의 꿈을 위해서 20년을 달려온 IDC.KR이</a:t>
            </a:r>
            <a:endParaRPr lang="en-US" sz="1800">
              <a:solidFill>
                <a:srgbClr val="525252"/>
              </a:solidFill>
              <a:latin typeface="맑은 고딕"/>
              <a:ea typeface="맑은 고딕"/>
              <a:cs typeface="맑은 고딕"/>
            </a:endParaRPr>
          </a:p>
          <a:p>
            <a:pPr marL="0" indent="0">
              <a:lnSpc>
                <a:spcPct val="165000"/>
              </a:lnSpc>
              <a:buNone/>
              <a:defRPr/>
            </a:pPr>
            <a:r>
              <a:rPr lang="en-US" sz="18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앞으로의 20년 또한, 더욱 고객님의 꿈을 위해서 달려가겠습니다.</a:t>
            </a:r>
            <a:endParaRPr lang="en-US" sz="1800"/>
          </a:p>
        </p:txBody>
      </p:sp>
      <p:sp>
        <p:nvSpPr>
          <p:cNvPr id="16" name="Shape 14"/>
          <p:cNvSpPr/>
          <p:nvPr/>
        </p:nvSpPr>
        <p:spPr>
          <a:xfrm>
            <a:off x="640080" y="7772400"/>
            <a:ext cx="10908792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17" name="Text 15"/>
          <p:cNvSpPr/>
          <p:nvPr/>
        </p:nvSpPr>
        <p:spPr>
          <a:xfrm>
            <a:off x="640080" y="7955280"/>
            <a:ext cx="146304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300" b="1" kern="0" spc="150">
                <a:solidFill>
                  <a:srgbClr val="9ca3af"/>
                </a:solidFill>
                <a:latin typeface="맑은 고딕"/>
                <a:ea typeface="맑은 고딕"/>
                <a:cs typeface="맑은 고딕"/>
              </a:rPr>
              <a:t>Company</a:t>
            </a:r>
            <a:endParaRPr lang="en-US" sz="1300"/>
          </a:p>
        </p:txBody>
      </p:sp>
      <p:sp>
        <p:nvSpPr>
          <p:cNvPr id="18" name="Text 16"/>
          <p:cNvSpPr/>
          <p:nvPr/>
        </p:nvSpPr>
        <p:spPr>
          <a:xfrm>
            <a:off x="640080" y="8275320"/>
            <a:ext cx="3200400" cy="38404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800" b="1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IDC.KR</a:t>
            </a:r>
            <a:endParaRPr lang="en-US" sz="1800"/>
          </a:p>
        </p:txBody>
      </p:sp>
      <p:sp>
        <p:nvSpPr>
          <p:cNvPr id="19" name="Text 17"/>
          <p:cNvSpPr/>
          <p:nvPr/>
        </p:nvSpPr>
        <p:spPr>
          <a:xfrm>
            <a:off x="3383280" y="7955280"/>
            <a:ext cx="146304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300" b="1" kern="0" spc="150">
                <a:solidFill>
                  <a:srgbClr val="9ca3af"/>
                </a:solidFill>
                <a:latin typeface="맑은 고딕"/>
                <a:ea typeface="맑은 고딕"/>
                <a:cs typeface="맑은 고딕"/>
              </a:rPr>
              <a:t>Since</a:t>
            </a:r>
            <a:endParaRPr lang="en-US" sz="1300"/>
          </a:p>
        </p:txBody>
      </p:sp>
      <p:sp>
        <p:nvSpPr>
          <p:cNvPr id="20" name="Text 18"/>
          <p:cNvSpPr/>
          <p:nvPr/>
        </p:nvSpPr>
        <p:spPr>
          <a:xfrm>
            <a:off x="3383280" y="8275320"/>
            <a:ext cx="3200400" cy="38404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800" b="1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2007. 02</a:t>
            </a:r>
            <a:endParaRPr lang="en-US" sz="1800"/>
          </a:p>
        </p:txBody>
      </p:sp>
      <p:sp>
        <p:nvSpPr>
          <p:cNvPr id="21" name="Text 19"/>
          <p:cNvSpPr/>
          <p:nvPr/>
        </p:nvSpPr>
        <p:spPr>
          <a:xfrm>
            <a:off x="6126480" y="7955280"/>
            <a:ext cx="146304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300" b="1" kern="0" spc="150">
                <a:solidFill>
                  <a:srgbClr val="9ca3af"/>
                </a:solidFill>
                <a:latin typeface="맑은 고딕"/>
                <a:ea typeface="맑은 고딕"/>
                <a:cs typeface="맑은 고딕"/>
              </a:rPr>
              <a:t>Website</a:t>
            </a:r>
            <a:endParaRPr lang="en-US" sz="1300"/>
          </a:p>
        </p:txBody>
      </p:sp>
      <p:sp>
        <p:nvSpPr>
          <p:cNvPr id="22" name="Text 20"/>
          <p:cNvSpPr/>
          <p:nvPr/>
        </p:nvSpPr>
        <p:spPr>
          <a:xfrm>
            <a:off x="6126480" y="8275320"/>
            <a:ext cx="3200400" cy="38404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800" b="1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www.idc.kr</a:t>
            </a:r>
            <a:endParaRPr lang="en-US" sz="1800"/>
          </a:p>
        </p:txBody>
      </p:sp>
      <p:sp>
        <p:nvSpPr>
          <p:cNvPr id="23" name="Text 21"/>
          <p:cNvSpPr/>
          <p:nvPr/>
        </p:nvSpPr>
        <p:spPr>
          <a:xfrm>
            <a:off x="8869680" y="7955280"/>
            <a:ext cx="146304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300" b="1" kern="0" spc="150">
                <a:solidFill>
                  <a:srgbClr val="9ca3af"/>
                </a:solidFill>
                <a:latin typeface="맑은 고딕"/>
                <a:ea typeface="맑은 고딕"/>
                <a:cs typeface="맑은 고딕"/>
              </a:rPr>
              <a:t>Contact</a:t>
            </a:r>
            <a:endParaRPr lang="en-US" sz="1300"/>
          </a:p>
        </p:txBody>
      </p:sp>
      <p:sp>
        <p:nvSpPr>
          <p:cNvPr id="24" name="Text 22"/>
          <p:cNvSpPr/>
          <p:nvPr/>
        </p:nvSpPr>
        <p:spPr>
          <a:xfrm>
            <a:off x="8869680" y="8275320"/>
            <a:ext cx="3200400" cy="38404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800" b="1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031. 8015. 0978</a:t>
            </a:r>
            <a:endParaRPr lang="en-US" sz="18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5486400"/>
            <a:ext cx="384048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480" b="1" dirty="0">
                <a:solidFill>
                  <a:srgbClr val="F4FBF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</a:t>
            </a:r>
            <a:endParaRPr lang="en-US" sz="1848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300" b="1" spc="-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 Methodology</a:t>
            </a:r>
            <a:endParaRPr lang="en-US" sz="3300" dirty="0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19년 노하우로 정립된 10가지 차별 가치</a:t>
            </a:r>
            <a:endParaRPr lang="en-US" sz="1450" dirty="0"/>
          </a:p>
        </p:txBody>
      </p:sp>
      <p:sp>
        <p:nvSpPr>
          <p:cNvPr id="6" name="Text 4"/>
          <p:cNvSpPr/>
          <p:nvPr/>
        </p:nvSpPr>
        <p:spPr>
          <a:xfrm>
            <a:off x="10058400" y="64008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spc="200" kern="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2011680"/>
            <a:ext cx="502920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2800" b="1" spc="-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고객 관점의 합리적인</a:t>
            </a:r>
            <a:endParaRPr lang="en-US" sz="28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2800" b="1" spc="-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홈페이지 제작 신념을</a:t>
            </a:r>
            <a:endParaRPr lang="en-US" sz="28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2800" b="1" spc="-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바탕으로 검증된</a:t>
            </a:r>
            <a:endParaRPr lang="en-US" sz="28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2800" b="1" spc="-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방법론을 구현합니다.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40080" y="507492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19년 검증된 IDC.KR만의 제작 표준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914400" y="5852160"/>
            <a:ext cx="2468880" cy="246888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325880" y="6263640"/>
            <a:ext cx="1645920" cy="164592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737360" y="6675120"/>
            <a:ext cx="822960" cy="82296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737360" y="667512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AI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325880" y="6355080"/>
            <a:ext cx="1645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App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914400" y="5989320"/>
            <a:ext cx="24688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Web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3657600" y="6126480"/>
            <a:ext cx="27432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Customer Brand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3657600" y="6812280"/>
            <a:ext cx="27432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Customer Commerce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3657600" y="7498080"/>
            <a:ext cx="27432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Customer Finance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126480" y="2194560"/>
            <a:ext cx="502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10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01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6126480" y="2606040"/>
            <a:ext cx="10972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19년 검증된</a:t>
            </a:r>
            <a:endParaRPr lang="en-US" sz="14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전문 업력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6126480" y="4846320"/>
            <a:ext cx="105156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315200" y="2194560"/>
            <a:ext cx="502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10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02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7315200" y="2606040"/>
            <a:ext cx="10972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참고 URL 1개로</a:t>
            </a:r>
            <a:endParaRPr lang="en-US" sz="14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제작 완성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7315200" y="4846320"/>
            <a:ext cx="105156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503920" y="2194560"/>
            <a:ext cx="502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10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03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8503920" y="2606040"/>
            <a:ext cx="10972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추가비용 0원</a:t>
            </a:r>
            <a:endParaRPr lang="en-US" sz="14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16가지 혜택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8503920" y="4846320"/>
            <a:ext cx="105156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9692640" y="2194560"/>
            <a:ext cx="502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10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04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9692640" y="2606040"/>
            <a:ext cx="10972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2년 무료</a:t>
            </a:r>
            <a:endParaRPr lang="en-US" sz="14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유지보수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9692640" y="4846320"/>
            <a:ext cx="105156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10881360" y="2194560"/>
            <a:ext cx="502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10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05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10881360" y="2606040"/>
            <a:ext cx="10972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AI 챗봇</a:t>
            </a:r>
            <a:endParaRPr lang="en-US" sz="14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무상 제공</a:t>
            </a:r>
            <a:endParaRPr lang="en-US" sz="1400" dirty="0"/>
          </a:p>
        </p:txBody>
      </p:sp>
      <p:sp>
        <p:nvSpPr>
          <p:cNvPr id="32" name="Shape 30"/>
          <p:cNvSpPr/>
          <p:nvPr/>
        </p:nvSpPr>
        <p:spPr>
          <a:xfrm>
            <a:off x="10881360" y="4846320"/>
            <a:ext cx="105156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126480" y="5303520"/>
            <a:ext cx="502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10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06</a:t>
            </a:r>
            <a:endParaRPr lang="en-US" sz="1500" dirty="0"/>
          </a:p>
        </p:txBody>
      </p:sp>
      <p:sp>
        <p:nvSpPr>
          <p:cNvPr id="34" name="Text 32"/>
          <p:cNvSpPr/>
          <p:nvPr/>
        </p:nvSpPr>
        <p:spPr>
          <a:xfrm>
            <a:off x="6126480" y="5715000"/>
            <a:ext cx="10972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PC + 모바일</a:t>
            </a:r>
            <a:endParaRPr lang="en-US" sz="14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반응형 기본</a:t>
            </a:r>
            <a:endParaRPr lang="en-US" sz="1400" dirty="0"/>
          </a:p>
        </p:txBody>
      </p:sp>
      <p:sp>
        <p:nvSpPr>
          <p:cNvPr id="35" name="Shape 33"/>
          <p:cNvSpPr/>
          <p:nvPr/>
        </p:nvSpPr>
        <p:spPr>
          <a:xfrm>
            <a:off x="6126480" y="7955280"/>
            <a:ext cx="105156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7315200" y="5303520"/>
            <a:ext cx="502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10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07</a:t>
            </a:r>
            <a:endParaRPr lang="en-US" sz="1500" dirty="0"/>
          </a:p>
        </p:txBody>
      </p:sp>
      <p:sp>
        <p:nvSpPr>
          <p:cNvPr id="37" name="Text 35"/>
          <p:cNvSpPr/>
          <p:nvPr/>
        </p:nvSpPr>
        <p:spPr>
          <a:xfrm>
            <a:off x="7315200" y="5715000"/>
            <a:ext cx="10972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SEO 검색</a:t>
            </a:r>
            <a:endParaRPr lang="en-US" sz="14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최적화 무료</a:t>
            </a:r>
            <a:endParaRPr lang="en-US" sz="1400" dirty="0"/>
          </a:p>
        </p:txBody>
      </p:sp>
      <p:sp>
        <p:nvSpPr>
          <p:cNvPr id="38" name="Shape 36"/>
          <p:cNvSpPr/>
          <p:nvPr/>
        </p:nvSpPr>
        <p:spPr>
          <a:xfrm>
            <a:off x="7315200" y="7955280"/>
            <a:ext cx="105156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503920" y="5303520"/>
            <a:ext cx="502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10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08</a:t>
            </a:r>
            <a:endParaRPr lang="en-US" sz="1500" dirty="0"/>
          </a:p>
        </p:txBody>
      </p:sp>
      <p:sp>
        <p:nvSpPr>
          <p:cNvPr id="40" name="Text 38"/>
          <p:cNvSpPr/>
          <p:nvPr/>
        </p:nvSpPr>
        <p:spPr>
          <a:xfrm>
            <a:off x="8503920" y="5715000"/>
            <a:ext cx="10972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다국어 영중일</a:t>
            </a:r>
            <a:endParaRPr lang="en-US" sz="14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완전 무료</a:t>
            </a:r>
            <a:endParaRPr lang="en-US" sz="1400" dirty="0"/>
          </a:p>
        </p:txBody>
      </p:sp>
      <p:sp>
        <p:nvSpPr>
          <p:cNvPr id="41" name="Shape 39"/>
          <p:cNvSpPr/>
          <p:nvPr/>
        </p:nvSpPr>
        <p:spPr>
          <a:xfrm>
            <a:off x="8503920" y="7955280"/>
            <a:ext cx="105156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9692640" y="5303520"/>
            <a:ext cx="502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10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09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9692640" y="5715000"/>
            <a:ext cx="10972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SSL 보안서버</a:t>
            </a:r>
            <a:endParaRPr lang="en-US" sz="14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평생 무료</a:t>
            </a:r>
            <a:endParaRPr lang="en-US" sz="1400" dirty="0"/>
          </a:p>
        </p:txBody>
      </p:sp>
      <p:sp>
        <p:nvSpPr>
          <p:cNvPr id="44" name="Shape 42"/>
          <p:cNvSpPr/>
          <p:nvPr/>
        </p:nvSpPr>
        <p:spPr>
          <a:xfrm>
            <a:off x="9692640" y="7955280"/>
            <a:ext cx="105156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10881360" y="5303520"/>
            <a:ext cx="502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10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10</a:t>
            </a:r>
            <a:endParaRPr lang="en-US" sz="1500" dirty="0"/>
          </a:p>
        </p:txBody>
      </p:sp>
      <p:sp>
        <p:nvSpPr>
          <p:cNvPr id="46" name="Text 44"/>
          <p:cNvSpPr/>
          <p:nvPr/>
        </p:nvSpPr>
        <p:spPr>
          <a:xfrm>
            <a:off x="10881360" y="5715000"/>
            <a:ext cx="10972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정품 이미지</a:t>
            </a:r>
            <a:endParaRPr lang="en-US" sz="14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무제한 제공</a:t>
            </a:r>
            <a:endParaRPr lang="en-US" sz="1400" dirty="0"/>
          </a:p>
        </p:txBody>
      </p:sp>
      <p:sp>
        <p:nvSpPr>
          <p:cNvPr id="47" name="Shape 45"/>
          <p:cNvSpPr/>
          <p:nvPr/>
        </p:nvSpPr>
        <p:spPr>
          <a:xfrm>
            <a:off x="10881360" y="7955280"/>
            <a:ext cx="105156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640080" y="8613648"/>
            <a:ext cx="10908792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640080" y="8686800"/>
            <a:ext cx="7315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15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  ·  COMPANY PROFILE 2026</a:t>
            </a:r>
            <a:endParaRPr lang="en-US" sz="1300" dirty="0"/>
          </a:p>
        </p:txBody>
      </p:sp>
      <p:sp>
        <p:nvSpPr>
          <p:cNvPr id="50" name="Text 48"/>
          <p:cNvSpPr/>
          <p:nvPr/>
        </p:nvSpPr>
        <p:spPr>
          <a:xfrm>
            <a:off x="10058400" y="8686800"/>
            <a:ext cx="1463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10 / 22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8686800" y="5303520"/>
            <a:ext cx="3474720" cy="34747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6720" b="1">
                <a:solidFill>
                  <a:srgbClr val="f2faf3"/>
                </a:solidFill>
                <a:latin typeface="Georgia"/>
                <a:ea typeface="Georgia"/>
                <a:cs typeface="Georgia"/>
              </a:rPr>
              <a:t>W</a:t>
            </a:r>
            <a:endParaRPr lang="en-US" sz="1672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8229600" cy="64008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3300" b="1" kern="0" spc="-5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Reasonable Process</a:t>
            </a:r>
            <a:endParaRPr lang="en-US" sz="3300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10058400" cy="3657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4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Double Diamond Process · </a:t>
            </a:r>
            <a:endParaRPr lang="en-US" sz="1450"/>
          </a:p>
        </p:txBody>
      </p:sp>
      <p:sp>
        <p:nvSpPr>
          <p:cNvPr id="6" name="Text 4"/>
          <p:cNvSpPr/>
          <p:nvPr/>
        </p:nvSpPr>
        <p:spPr>
          <a:xfrm>
            <a:off x="10058400" y="640080"/>
            <a:ext cx="1463040" cy="3657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r">
              <a:buNone/>
              <a:defRPr/>
            </a:pPr>
            <a:r>
              <a:rPr lang="en-US" sz="1400" b="1" kern="0" spc="200">
                <a:solidFill>
                  <a:srgbClr val="9ca3af"/>
                </a:solidFill>
                <a:latin typeface="맑은 고딕"/>
                <a:ea typeface="맑은 고딕"/>
                <a:cs typeface="맑은 고딕"/>
              </a:rPr>
              <a:t>IDC.KR</a:t>
            </a:r>
            <a:endParaRPr lang="en-US" sz="1400"/>
          </a:p>
        </p:txBody>
      </p:sp>
      <p:sp>
        <p:nvSpPr>
          <p:cNvPr id="7" name="Shape 5"/>
          <p:cNvSpPr/>
          <p:nvPr/>
        </p:nvSpPr>
        <p:spPr>
          <a:xfrm>
            <a:off x="640080" y="2468880"/>
            <a:ext cx="2194560" cy="1691640"/>
          </a:xfrm>
          <a:prstGeom prst="diamond">
            <a:avLst/>
          </a:prstGeom>
          <a:solidFill>
            <a:srgbClr val="ffffff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640080" y="3086100"/>
            <a:ext cx="2194560" cy="4572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800" b="1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Discover</a:t>
            </a:r>
            <a:endParaRPr lang="en-US" sz="1800"/>
          </a:p>
        </p:txBody>
      </p:sp>
      <p:sp>
        <p:nvSpPr>
          <p:cNvPr id="9" name="Shape 7"/>
          <p:cNvSpPr/>
          <p:nvPr/>
        </p:nvSpPr>
        <p:spPr>
          <a:xfrm>
            <a:off x="2788920" y="2468880"/>
            <a:ext cx="2194560" cy="1691640"/>
          </a:xfrm>
          <a:prstGeom prst="diamond">
            <a:avLst/>
          </a:prstGeom>
          <a:solidFill>
            <a:srgbClr val="ffffff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0" name="Text 8"/>
          <p:cNvSpPr/>
          <p:nvPr/>
        </p:nvSpPr>
        <p:spPr>
          <a:xfrm>
            <a:off x="2788920" y="3086100"/>
            <a:ext cx="2194560" cy="4572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800" b="1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Define</a:t>
            </a:r>
            <a:endParaRPr lang="en-US" sz="1800"/>
          </a:p>
        </p:txBody>
      </p:sp>
      <p:sp>
        <p:nvSpPr>
          <p:cNvPr id="11" name="Shape 9"/>
          <p:cNvSpPr/>
          <p:nvPr/>
        </p:nvSpPr>
        <p:spPr>
          <a:xfrm>
            <a:off x="4937760" y="2468880"/>
            <a:ext cx="2286000" cy="1691640"/>
          </a:xfrm>
          <a:prstGeom prst="diamond">
            <a:avLst/>
          </a:prstGeom>
          <a:solidFill>
            <a:srgbClr val="e8f5ea"/>
          </a:solidFill>
          <a:ln w="12700">
            <a:solidFill>
              <a:srgbClr val="2d7a3e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2" name="Text 10"/>
          <p:cNvSpPr/>
          <p:nvPr/>
        </p:nvSpPr>
        <p:spPr>
          <a:xfrm>
            <a:off x="4937760" y="3086100"/>
            <a:ext cx="2286000" cy="4572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800" b="1">
                <a:solidFill>
                  <a:srgbClr val="2d7a3e"/>
                </a:solidFill>
                <a:latin typeface="맑은 고딕"/>
                <a:ea typeface="맑은 고딕"/>
                <a:cs typeface="맑은 고딕"/>
              </a:rPr>
              <a:t>Decision</a:t>
            </a:r>
            <a:endParaRPr lang="en-US" sz="1800"/>
          </a:p>
        </p:txBody>
      </p:sp>
      <p:sp>
        <p:nvSpPr>
          <p:cNvPr id="13" name="Shape 11"/>
          <p:cNvSpPr/>
          <p:nvPr/>
        </p:nvSpPr>
        <p:spPr>
          <a:xfrm>
            <a:off x="7178040" y="2468880"/>
            <a:ext cx="2194560" cy="1691640"/>
          </a:xfrm>
          <a:prstGeom prst="diamond">
            <a:avLst/>
          </a:prstGeom>
          <a:solidFill>
            <a:srgbClr val="ffffff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4" name="Text 12"/>
          <p:cNvSpPr/>
          <p:nvPr/>
        </p:nvSpPr>
        <p:spPr>
          <a:xfrm>
            <a:off x="7178040" y="3086100"/>
            <a:ext cx="2194560" cy="4572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800" b="1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Develop</a:t>
            </a:r>
            <a:endParaRPr lang="en-US" sz="1800"/>
          </a:p>
        </p:txBody>
      </p:sp>
      <p:sp>
        <p:nvSpPr>
          <p:cNvPr id="15" name="Shape 13"/>
          <p:cNvSpPr/>
          <p:nvPr/>
        </p:nvSpPr>
        <p:spPr>
          <a:xfrm>
            <a:off x="9326880" y="2468880"/>
            <a:ext cx="2194560" cy="1691640"/>
          </a:xfrm>
          <a:prstGeom prst="diamond">
            <a:avLst/>
          </a:prstGeom>
          <a:solidFill>
            <a:srgbClr val="ffffff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6" name="Text 14"/>
          <p:cNvSpPr/>
          <p:nvPr/>
        </p:nvSpPr>
        <p:spPr>
          <a:xfrm>
            <a:off x="9326880" y="3086100"/>
            <a:ext cx="2194560" cy="4572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800" b="1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Deliver</a:t>
            </a:r>
            <a:endParaRPr lang="en-US" sz="1800"/>
          </a:p>
        </p:txBody>
      </p:sp>
      <p:sp>
        <p:nvSpPr>
          <p:cNvPr id="17" name="Text 15"/>
          <p:cNvSpPr/>
          <p:nvPr/>
        </p:nvSpPr>
        <p:spPr>
          <a:xfrm>
            <a:off x="1097280" y="1828800"/>
            <a:ext cx="2743200" cy="310896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500" kern="0" spc="150">
                <a:solidFill>
                  <a:srgbClr val="9ca3af"/>
                </a:solidFill>
                <a:latin typeface="맑은 고딕"/>
                <a:ea typeface="맑은 고딕"/>
                <a:cs typeface="맑은 고딕"/>
              </a:rPr>
              <a:t>Problem</a:t>
            </a:r>
            <a:endParaRPr lang="en-US" sz="1500"/>
          </a:p>
        </p:txBody>
      </p:sp>
      <p:sp>
        <p:nvSpPr>
          <p:cNvPr id="18" name="Text 16"/>
          <p:cNvSpPr/>
          <p:nvPr/>
        </p:nvSpPr>
        <p:spPr>
          <a:xfrm>
            <a:off x="8503920" y="1828800"/>
            <a:ext cx="2743200" cy="310896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r">
              <a:buNone/>
              <a:defRPr/>
            </a:pPr>
            <a:r>
              <a:rPr lang="en-US" sz="1500" kern="0" spc="150">
                <a:solidFill>
                  <a:srgbClr val="9ca3af"/>
                </a:solidFill>
                <a:latin typeface="맑은 고딕"/>
                <a:ea typeface="맑은 고딕"/>
                <a:cs typeface="맑은 고딕"/>
              </a:rPr>
              <a:t>Solution</a:t>
            </a:r>
            <a:endParaRPr lang="en-US" sz="1500"/>
          </a:p>
        </p:txBody>
      </p:sp>
      <p:sp>
        <p:nvSpPr>
          <p:cNvPr id="19" name="Text 17"/>
          <p:cNvSpPr/>
          <p:nvPr/>
        </p:nvSpPr>
        <p:spPr>
          <a:xfrm>
            <a:off x="4572000" y="1417320"/>
            <a:ext cx="301752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300" b="1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분명한 이유가 있어야 하는</a:t>
            </a:r>
            <a:endParaRPr lang="en-US" sz="1300"/>
          </a:p>
        </p:txBody>
      </p:sp>
      <p:sp>
        <p:nvSpPr>
          <p:cNvPr id="20" name="Text 18"/>
          <p:cNvSpPr/>
          <p:nvPr/>
        </p:nvSpPr>
        <p:spPr>
          <a:xfrm>
            <a:off x="4572000" y="1783080"/>
            <a:ext cx="3017520" cy="329184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600" b="1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Reasonable WordPress</a:t>
            </a:r>
            <a:endParaRPr lang="en-US" sz="1600"/>
          </a:p>
        </p:txBody>
      </p:sp>
      <p:sp>
        <p:nvSpPr>
          <p:cNvPr id="21" name="Text 19"/>
          <p:cNvSpPr/>
          <p:nvPr/>
        </p:nvSpPr>
        <p:spPr>
          <a:xfrm>
            <a:off x="640080" y="4297680"/>
            <a:ext cx="10908792" cy="310896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5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고객의 요구사항을 '정의'하는데서 '결정'하는 단계로 고도화</a:t>
            </a:r>
            <a:endParaRPr lang="en-US" sz="1500"/>
          </a:p>
        </p:txBody>
      </p:sp>
      <p:sp>
        <p:nvSpPr>
          <p:cNvPr id="22" name="Shape 20"/>
          <p:cNvSpPr/>
          <p:nvPr/>
        </p:nvSpPr>
        <p:spPr>
          <a:xfrm>
            <a:off x="640080" y="5120640"/>
            <a:ext cx="1764792" cy="868680"/>
          </a:xfrm>
          <a:prstGeom prst="chevron">
            <a:avLst>
              <a:gd name="adj" fmla="val 50000"/>
            </a:avLst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3" name="Text 21"/>
          <p:cNvSpPr/>
          <p:nvPr/>
        </p:nvSpPr>
        <p:spPr>
          <a:xfrm>
            <a:off x="640080" y="5120640"/>
            <a:ext cx="1581912" cy="86868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600" b="1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상담·견적</a:t>
            </a:r>
            <a:endParaRPr lang="en-US" sz="1600"/>
          </a:p>
        </p:txBody>
      </p:sp>
      <p:sp>
        <p:nvSpPr>
          <p:cNvPr id="24" name="Text 22"/>
          <p:cNvSpPr/>
          <p:nvPr/>
        </p:nvSpPr>
        <p:spPr>
          <a:xfrm>
            <a:off x="640080" y="6080760"/>
            <a:ext cx="1764792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300" b="1" kern="0" spc="10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Consulting</a:t>
            </a:r>
            <a:endParaRPr lang="en-US" sz="1300"/>
          </a:p>
        </p:txBody>
      </p:sp>
      <p:sp>
        <p:nvSpPr>
          <p:cNvPr id="25" name="Text 23"/>
          <p:cNvSpPr/>
          <p:nvPr/>
        </p:nvSpPr>
        <p:spPr>
          <a:xfrm>
            <a:off x="640080" y="6446520"/>
            <a:ext cx="1764792" cy="77724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lnSpc>
                <a:spcPct val="150000"/>
              </a:lnSpc>
              <a:buNone/>
              <a:defRPr/>
            </a:pPr>
            <a:r>
              <a:rPr lang="en-US" sz="13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전문 컨설팅</a:t>
            </a:r>
            <a:endParaRPr lang="en-US" sz="1350">
              <a:solidFill>
                <a:srgbClr val="525252"/>
              </a:solidFill>
              <a:latin typeface="맑은 고딕"/>
              <a:ea typeface="맑은 고딕"/>
              <a:cs typeface="맑은 고딕"/>
            </a:endParaRPr>
          </a:p>
          <a:p>
            <a:pPr marL="0" indent="0" algn="ctr">
              <a:lnSpc>
                <a:spcPct val="150000"/>
              </a:lnSpc>
              <a:buNone/>
              <a:defRPr/>
            </a:pPr>
            <a:r>
              <a:rPr lang="en-US" sz="13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참고 URL 접수</a:t>
            </a:r>
            <a:endParaRPr lang="en-US" sz="1350"/>
          </a:p>
        </p:txBody>
      </p:sp>
      <p:sp>
        <p:nvSpPr>
          <p:cNvPr id="26" name="Shape 24"/>
          <p:cNvSpPr/>
          <p:nvPr/>
        </p:nvSpPr>
        <p:spPr>
          <a:xfrm>
            <a:off x="2514600" y="5120640"/>
            <a:ext cx="1764792" cy="868680"/>
          </a:xfrm>
          <a:prstGeom prst="chevron">
            <a:avLst>
              <a:gd name="adj" fmla="val 50000"/>
            </a:avLst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7" name="Text 25"/>
          <p:cNvSpPr/>
          <p:nvPr/>
        </p:nvSpPr>
        <p:spPr>
          <a:xfrm>
            <a:off x="2514600" y="5120640"/>
            <a:ext cx="1581912" cy="86868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600" b="1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계약·준비</a:t>
            </a:r>
            <a:endParaRPr lang="en-US" sz="1600"/>
          </a:p>
        </p:txBody>
      </p:sp>
      <p:sp>
        <p:nvSpPr>
          <p:cNvPr id="28" name="Text 26"/>
          <p:cNvSpPr/>
          <p:nvPr/>
        </p:nvSpPr>
        <p:spPr>
          <a:xfrm>
            <a:off x="2514600" y="6080760"/>
            <a:ext cx="1764792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300" b="1" kern="0" spc="10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Preparation</a:t>
            </a:r>
            <a:endParaRPr lang="en-US" sz="1300"/>
          </a:p>
        </p:txBody>
      </p:sp>
      <p:sp>
        <p:nvSpPr>
          <p:cNvPr id="29" name="Text 27"/>
          <p:cNvSpPr/>
          <p:nvPr/>
        </p:nvSpPr>
        <p:spPr>
          <a:xfrm>
            <a:off x="2514600" y="6446520"/>
            <a:ext cx="1764792" cy="77724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lnSpc>
                <a:spcPct val="150000"/>
              </a:lnSpc>
              <a:buNone/>
              <a:defRPr/>
            </a:pPr>
            <a:r>
              <a:rPr lang="en-US" sz="13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자료 업로드</a:t>
            </a:r>
            <a:endParaRPr lang="en-US" sz="1350">
              <a:solidFill>
                <a:srgbClr val="525252"/>
              </a:solidFill>
              <a:latin typeface="맑은 고딕"/>
              <a:ea typeface="맑은 고딕"/>
              <a:cs typeface="맑은 고딕"/>
            </a:endParaRPr>
          </a:p>
          <a:p>
            <a:pPr marL="0" indent="0" algn="ctr">
              <a:lnSpc>
                <a:spcPct val="150000"/>
              </a:lnSpc>
              <a:buNone/>
              <a:defRPr/>
            </a:pPr>
            <a:r>
              <a:rPr lang="en-US" sz="13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호스팅 세팅</a:t>
            </a:r>
            <a:endParaRPr lang="en-US" sz="1350"/>
          </a:p>
        </p:txBody>
      </p:sp>
      <p:sp>
        <p:nvSpPr>
          <p:cNvPr id="30" name="Shape 28"/>
          <p:cNvSpPr/>
          <p:nvPr/>
        </p:nvSpPr>
        <p:spPr>
          <a:xfrm>
            <a:off x="4389120" y="5120640"/>
            <a:ext cx="1764792" cy="868680"/>
          </a:xfrm>
          <a:prstGeom prst="chevron">
            <a:avLst>
              <a:gd name="adj" fmla="val 50000"/>
            </a:avLst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1" name="Text 29"/>
          <p:cNvSpPr/>
          <p:nvPr/>
        </p:nvSpPr>
        <p:spPr>
          <a:xfrm>
            <a:off x="4389120" y="5120640"/>
            <a:ext cx="1581912" cy="86868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600" b="1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기획·디자인</a:t>
            </a:r>
            <a:endParaRPr lang="en-US" sz="1600"/>
          </a:p>
        </p:txBody>
      </p:sp>
      <p:sp>
        <p:nvSpPr>
          <p:cNvPr id="32" name="Text 30"/>
          <p:cNvSpPr/>
          <p:nvPr/>
        </p:nvSpPr>
        <p:spPr>
          <a:xfrm>
            <a:off x="4389120" y="6080760"/>
            <a:ext cx="1764792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300" b="1" kern="0" spc="10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Design</a:t>
            </a:r>
            <a:endParaRPr lang="en-US" sz="1300"/>
          </a:p>
        </p:txBody>
      </p:sp>
      <p:sp>
        <p:nvSpPr>
          <p:cNvPr id="33" name="Text 31"/>
          <p:cNvSpPr/>
          <p:nvPr/>
        </p:nvSpPr>
        <p:spPr>
          <a:xfrm>
            <a:off x="4389120" y="6446520"/>
            <a:ext cx="1764792" cy="77724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lnSpc>
                <a:spcPct val="150000"/>
              </a:lnSpc>
              <a:buNone/>
              <a:defRPr/>
            </a:pPr>
            <a:r>
              <a:rPr lang="en-US" sz="13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UI/UX 기획</a:t>
            </a:r>
            <a:endParaRPr lang="en-US" sz="1350">
              <a:solidFill>
                <a:srgbClr val="525252"/>
              </a:solidFill>
              <a:latin typeface="맑은 고딕"/>
              <a:ea typeface="맑은 고딕"/>
              <a:cs typeface="맑은 고딕"/>
            </a:endParaRPr>
          </a:p>
          <a:p>
            <a:pPr marL="0" indent="0" algn="ctr">
              <a:lnSpc>
                <a:spcPct val="150000"/>
              </a:lnSpc>
              <a:buNone/>
              <a:defRPr/>
            </a:pPr>
            <a:r>
              <a:rPr lang="en-US" sz="13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시안 제작</a:t>
            </a:r>
            <a:endParaRPr lang="en-US" sz="1350"/>
          </a:p>
        </p:txBody>
      </p:sp>
      <p:sp>
        <p:nvSpPr>
          <p:cNvPr id="34" name="Shape 32"/>
          <p:cNvSpPr/>
          <p:nvPr/>
        </p:nvSpPr>
        <p:spPr>
          <a:xfrm>
            <a:off x="6263640" y="5120640"/>
            <a:ext cx="1764792" cy="868680"/>
          </a:xfrm>
          <a:prstGeom prst="chevron">
            <a:avLst>
              <a:gd name="adj" fmla="val 50000"/>
            </a:avLst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5" name="Text 33"/>
          <p:cNvSpPr/>
          <p:nvPr/>
        </p:nvSpPr>
        <p:spPr>
          <a:xfrm>
            <a:off x="6263640" y="5120640"/>
            <a:ext cx="1581912" cy="86868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600" b="1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퍼블리싱</a:t>
            </a:r>
            <a:endParaRPr lang="en-US" sz="1600"/>
          </a:p>
        </p:txBody>
      </p:sp>
      <p:sp>
        <p:nvSpPr>
          <p:cNvPr id="36" name="Text 34"/>
          <p:cNvSpPr/>
          <p:nvPr/>
        </p:nvSpPr>
        <p:spPr>
          <a:xfrm>
            <a:off x="6263640" y="6080760"/>
            <a:ext cx="1764792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300" b="1" kern="0" spc="10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Publishing</a:t>
            </a:r>
            <a:endParaRPr lang="en-US" sz="1300"/>
          </a:p>
        </p:txBody>
      </p:sp>
      <p:sp>
        <p:nvSpPr>
          <p:cNvPr id="37" name="Text 35"/>
          <p:cNvSpPr/>
          <p:nvPr/>
        </p:nvSpPr>
        <p:spPr>
          <a:xfrm>
            <a:off x="6263640" y="6446520"/>
            <a:ext cx="1764792" cy="77724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lnSpc>
                <a:spcPct val="150000"/>
              </a:lnSpc>
              <a:buNone/>
              <a:defRPr/>
            </a:pPr>
            <a:r>
              <a:rPr lang="en-US" sz="13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반응형 코딩</a:t>
            </a:r>
            <a:endParaRPr lang="en-US" sz="1350">
              <a:solidFill>
                <a:srgbClr val="525252"/>
              </a:solidFill>
              <a:latin typeface="맑은 고딕"/>
              <a:ea typeface="맑은 고딕"/>
              <a:cs typeface="맑은 고딕"/>
            </a:endParaRPr>
          </a:p>
          <a:p>
            <a:pPr marL="0" indent="0" algn="ctr">
              <a:lnSpc>
                <a:spcPct val="150000"/>
              </a:lnSpc>
              <a:buNone/>
              <a:defRPr/>
            </a:pPr>
            <a:r>
              <a:rPr lang="en-US" sz="13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모바일 최적화</a:t>
            </a:r>
            <a:endParaRPr lang="en-US" sz="1350"/>
          </a:p>
        </p:txBody>
      </p:sp>
      <p:sp>
        <p:nvSpPr>
          <p:cNvPr id="38" name="Shape 36"/>
          <p:cNvSpPr/>
          <p:nvPr/>
        </p:nvSpPr>
        <p:spPr>
          <a:xfrm>
            <a:off x="8138160" y="5120640"/>
            <a:ext cx="1764792" cy="868680"/>
          </a:xfrm>
          <a:prstGeom prst="chevron">
            <a:avLst>
              <a:gd name="adj" fmla="val 50000"/>
            </a:avLst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9" name="Text 37"/>
          <p:cNvSpPr/>
          <p:nvPr/>
        </p:nvSpPr>
        <p:spPr>
          <a:xfrm>
            <a:off x="8138160" y="5120640"/>
            <a:ext cx="1581912" cy="86868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600" b="1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개발·기능</a:t>
            </a:r>
            <a:endParaRPr lang="en-US" sz="1600"/>
          </a:p>
        </p:txBody>
      </p:sp>
      <p:sp>
        <p:nvSpPr>
          <p:cNvPr id="40" name="Text 38"/>
          <p:cNvSpPr/>
          <p:nvPr/>
        </p:nvSpPr>
        <p:spPr>
          <a:xfrm>
            <a:off x="8138160" y="6080760"/>
            <a:ext cx="1764792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300" b="1" kern="0" spc="10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Development</a:t>
            </a:r>
            <a:endParaRPr lang="en-US" sz="1300"/>
          </a:p>
        </p:txBody>
      </p:sp>
      <p:sp>
        <p:nvSpPr>
          <p:cNvPr id="41" name="Text 39"/>
          <p:cNvSpPr/>
          <p:nvPr/>
        </p:nvSpPr>
        <p:spPr>
          <a:xfrm>
            <a:off x="8138160" y="6446520"/>
            <a:ext cx="1764792" cy="77724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lnSpc>
                <a:spcPct val="150000"/>
              </a:lnSpc>
              <a:buNone/>
              <a:defRPr/>
            </a:pPr>
            <a:r>
              <a:rPr lang="en-US" sz="13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WordPress 구축</a:t>
            </a:r>
            <a:endParaRPr lang="en-US" sz="1350">
              <a:solidFill>
                <a:srgbClr val="525252"/>
              </a:solidFill>
              <a:latin typeface="맑은 고딕"/>
              <a:ea typeface="맑은 고딕"/>
              <a:cs typeface="맑은 고딕"/>
            </a:endParaRPr>
          </a:p>
          <a:p>
            <a:pPr marL="0" indent="0" algn="ctr">
              <a:lnSpc>
                <a:spcPct val="150000"/>
              </a:lnSpc>
              <a:buNone/>
              <a:defRPr/>
            </a:pPr>
            <a:r>
              <a:rPr lang="en-US" sz="13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API 연동</a:t>
            </a:r>
            <a:endParaRPr lang="en-US" sz="1350"/>
          </a:p>
        </p:txBody>
      </p:sp>
      <p:sp>
        <p:nvSpPr>
          <p:cNvPr id="42" name="Shape 40"/>
          <p:cNvSpPr/>
          <p:nvPr/>
        </p:nvSpPr>
        <p:spPr>
          <a:xfrm>
            <a:off x="10012680" y="5120640"/>
            <a:ext cx="1764792" cy="868680"/>
          </a:xfrm>
          <a:prstGeom prst="chevron">
            <a:avLst>
              <a:gd name="adj" fmla="val 50000"/>
            </a:avLst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3" name="Text 41"/>
          <p:cNvSpPr/>
          <p:nvPr/>
        </p:nvSpPr>
        <p:spPr>
          <a:xfrm>
            <a:off x="10012680" y="5120640"/>
            <a:ext cx="1581912" cy="86868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600" b="1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테스트·오픈</a:t>
            </a:r>
            <a:endParaRPr lang="en-US" sz="1600"/>
          </a:p>
        </p:txBody>
      </p:sp>
      <p:sp>
        <p:nvSpPr>
          <p:cNvPr id="44" name="Text 42"/>
          <p:cNvSpPr/>
          <p:nvPr/>
        </p:nvSpPr>
        <p:spPr>
          <a:xfrm>
            <a:off x="10012680" y="6080760"/>
            <a:ext cx="1764792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300" b="1" kern="0" spc="10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Launch</a:t>
            </a:r>
            <a:endParaRPr lang="en-US" sz="1300"/>
          </a:p>
        </p:txBody>
      </p:sp>
      <p:sp>
        <p:nvSpPr>
          <p:cNvPr id="45" name="Text 43"/>
          <p:cNvSpPr/>
          <p:nvPr/>
        </p:nvSpPr>
        <p:spPr>
          <a:xfrm>
            <a:off x="10012680" y="6446520"/>
            <a:ext cx="1764792" cy="77724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lnSpc>
                <a:spcPct val="150000"/>
              </a:lnSpc>
              <a:buNone/>
              <a:defRPr/>
            </a:pPr>
            <a:r>
              <a:rPr lang="en-US" sz="13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품질 테스트</a:t>
            </a:r>
            <a:endParaRPr lang="en-US" sz="1350">
              <a:solidFill>
                <a:srgbClr val="525252"/>
              </a:solidFill>
              <a:latin typeface="맑은 고딕"/>
              <a:ea typeface="맑은 고딕"/>
              <a:cs typeface="맑은 고딕"/>
            </a:endParaRPr>
          </a:p>
          <a:p>
            <a:pPr marL="0" indent="0" algn="ctr">
              <a:lnSpc>
                <a:spcPct val="150000"/>
              </a:lnSpc>
              <a:buNone/>
              <a:defRPr/>
            </a:pPr>
            <a:r>
              <a:rPr lang="en-US" sz="13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도메인 오픈</a:t>
            </a:r>
            <a:endParaRPr lang="en-US" sz="1350"/>
          </a:p>
        </p:txBody>
      </p:sp>
      <p:sp>
        <p:nvSpPr>
          <p:cNvPr id="46" name="Shape 44"/>
          <p:cNvSpPr/>
          <p:nvPr/>
        </p:nvSpPr>
        <p:spPr>
          <a:xfrm>
            <a:off x="640080" y="7680960"/>
            <a:ext cx="10908792" cy="548640"/>
          </a:xfrm>
          <a:prstGeom prst="rect">
            <a:avLst/>
          </a:prstGeom>
          <a:solidFill>
            <a:srgbClr val="f4fbf5"/>
          </a:solidFill>
          <a:ln w="12700">
            <a:solidFill>
              <a:srgbClr val="e8f5ea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47" name="Shape 45"/>
          <p:cNvSpPr/>
          <p:nvPr/>
        </p:nvSpPr>
        <p:spPr>
          <a:xfrm>
            <a:off x="640080" y="7680960"/>
            <a:ext cx="64008" cy="548640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48" name="Text 46"/>
          <p:cNvSpPr/>
          <p:nvPr/>
        </p:nvSpPr>
        <p:spPr>
          <a:xfrm>
            <a:off x="822960" y="7680960"/>
            <a:ext cx="10698480" cy="54864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40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TIP    매 단계 고객 확인 절차로 시안 변경 횟수에 제한이 없습니다.</a:t>
            </a:r>
            <a:endParaRPr lang="en-US" sz="1400"/>
          </a:p>
        </p:txBody>
      </p:sp>
      <p:sp>
        <p:nvSpPr>
          <p:cNvPr id="49" name="Shape 47"/>
          <p:cNvSpPr/>
          <p:nvPr/>
        </p:nvSpPr>
        <p:spPr>
          <a:xfrm>
            <a:off x="640080" y="8613648"/>
            <a:ext cx="10908792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50" name="Text 48"/>
          <p:cNvSpPr/>
          <p:nvPr/>
        </p:nvSpPr>
        <p:spPr>
          <a:xfrm>
            <a:off x="640080" y="8686800"/>
            <a:ext cx="731520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300" b="1" kern="0" spc="1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IDC.KR  ·  COMPANY PROFILE 2026</a:t>
            </a:r>
            <a:endParaRPr lang="en-US" sz="1300"/>
          </a:p>
        </p:txBody>
      </p:sp>
      <p:sp>
        <p:nvSpPr>
          <p:cNvPr id="51" name="Text 49"/>
          <p:cNvSpPr/>
          <p:nvPr/>
        </p:nvSpPr>
        <p:spPr>
          <a:xfrm>
            <a:off x="10058400" y="8686800"/>
            <a:ext cx="146304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r">
              <a:buNone/>
              <a:defRPr/>
            </a:pPr>
            <a:r>
              <a:rPr lang="en-US" sz="1300" b="1" kern="0" spc="15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11 / 22</a:t>
            </a:r>
            <a:endParaRPr lang="en-US" sz="13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0" y="457200"/>
            <a:ext cx="292608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80" b="1" dirty="0">
                <a:solidFill>
                  <a:srgbClr val="F0F9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</a:t>
            </a:r>
            <a:endParaRPr lang="en-US" sz="1408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300" b="1" spc="-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Pricing Guide</a:t>
            </a:r>
            <a:endParaRPr lang="en-US" sz="3300" dirty="0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모든 플랜에 PC+모바일 반응형, 프로그램 개발비 0원 · VAT 별도</a:t>
            </a:r>
            <a:endParaRPr lang="en-US" sz="1450" dirty="0"/>
          </a:p>
        </p:txBody>
      </p:sp>
      <p:sp>
        <p:nvSpPr>
          <p:cNvPr id="6" name="Text 4"/>
          <p:cNvSpPr/>
          <p:nvPr/>
        </p:nvSpPr>
        <p:spPr>
          <a:xfrm>
            <a:off x="10058400" y="64008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spc="200" kern="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40080" y="1965960"/>
            <a:ext cx="548640" cy="548640"/>
          </a:xfrm>
          <a:prstGeom prst="ellipse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19659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H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325880" y="1984248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150" kern="0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YEARLY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1325880" y="22402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호스팅형</a:t>
            </a:r>
            <a:endParaRPr lang="en-US" sz="2300" dirty="0"/>
          </a:p>
        </p:txBody>
      </p:sp>
      <p:sp>
        <p:nvSpPr>
          <p:cNvPr id="11" name="Text 9"/>
          <p:cNvSpPr/>
          <p:nvPr/>
        </p:nvSpPr>
        <p:spPr>
          <a:xfrm>
            <a:off x="640080" y="2743200"/>
            <a:ext cx="362102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연간 구독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40080" y="3154680"/>
            <a:ext cx="3621024" cy="0"/>
          </a:xfrm>
          <a:prstGeom prst="line">
            <a:avLst/>
          </a:prstGeom>
          <a:noFill/>
          <a:ln w="12700">
            <a:solidFill>
              <a:srgbClr val="0A162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40080" y="3291840"/>
            <a:ext cx="3621024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34290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베이직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41248" y="384048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spc="-50" kern="0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198,000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2624328" y="4005072"/>
            <a:ext cx="10972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원/년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841248" y="4370832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10페이지 · 1년 호스팅 무료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640080" y="4983480"/>
            <a:ext cx="3621024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41248" y="51206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비즈니스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841248" y="553212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spc="-50" kern="0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294,000</a:t>
            </a:r>
            <a:endParaRPr lang="en-US" sz="2400" dirty="0"/>
          </a:p>
        </p:txBody>
      </p:sp>
      <p:sp>
        <p:nvSpPr>
          <p:cNvPr id="21" name="Text 19"/>
          <p:cNvSpPr/>
          <p:nvPr/>
        </p:nvSpPr>
        <p:spPr>
          <a:xfrm>
            <a:off x="2624328" y="5696712"/>
            <a:ext cx="10972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원/년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841248" y="6062472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12페이지 · 호스팅+도메인 1년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640080" y="6675120"/>
            <a:ext cx="3621024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68122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프로페셔널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841248" y="722376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spc="-50" kern="0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426,000</a:t>
            </a:r>
            <a:endParaRPr lang="en-US" sz="2400" dirty="0"/>
          </a:p>
        </p:txBody>
      </p:sp>
      <p:sp>
        <p:nvSpPr>
          <p:cNvPr id="26" name="Text 24"/>
          <p:cNvSpPr/>
          <p:nvPr/>
        </p:nvSpPr>
        <p:spPr>
          <a:xfrm>
            <a:off x="2624328" y="7388352"/>
            <a:ext cx="10972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원/년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841248" y="7754112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14페이지 · 1년 후 리뉴얼 제작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4443984" y="1965960"/>
            <a:ext cx="548640" cy="548640"/>
          </a:xfrm>
          <a:prstGeom prst="ellipse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443984" y="19659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O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5129784" y="1984248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OWNERSHIP</a:t>
            </a:r>
            <a:endParaRPr lang="en-US" sz="1250" dirty="0"/>
          </a:p>
        </p:txBody>
      </p:sp>
      <p:sp>
        <p:nvSpPr>
          <p:cNvPr id="31" name="Text 29"/>
          <p:cNvSpPr/>
          <p:nvPr/>
        </p:nvSpPr>
        <p:spPr>
          <a:xfrm>
            <a:off x="5129784" y="22402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구매형</a:t>
            </a:r>
            <a:endParaRPr lang="en-US" sz="2300" dirty="0"/>
          </a:p>
        </p:txBody>
      </p:sp>
      <p:sp>
        <p:nvSpPr>
          <p:cNvPr id="32" name="Text 30"/>
          <p:cNvSpPr/>
          <p:nvPr/>
        </p:nvSpPr>
        <p:spPr>
          <a:xfrm>
            <a:off x="4443984" y="2743200"/>
            <a:ext cx="362102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소유권 이전</a:t>
            </a:r>
            <a:endParaRPr lang="en-US" sz="1400" dirty="0"/>
          </a:p>
        </p:txBody>
      </p:sp>
      <p:sp>
        <p:nvSpPr>
          <p:cNvPr id="33" name="Shape 31"/>
          <p:cNvSpPr/>
          <p:nvPr/>
        </p:nvSpPr>
        <p:spPr>
          <a:xfrm>
            <a:off x="4443984" y="3154680"/>
            <a:ext cx="3621024" cy="0"/>
          </a:xfrm>
          <a:prstGeom prst="line">
            <a:avLst/>
          </a:prstGeom>
          <a:noFill/>
          <a:ln w="12700">
            <a:solidFill>
              <a:srgbClr val="4EAA5D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4443984" y="3291840"/>
            <a:ext cx="3621024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645152" y="34290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구매형 베이직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4645152" y="384048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spc="-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550,000</a:t>
            </a:r>
            <a:endParaRPr lang="en-US" sz="2400" dirty="0"/>
          </a:p>
        </p:txBody>
      </p:sp>
      <p:sp>
        <p:nvSpPr>
          <p:cNvPr id="37" name="Text 35"/>
          <p:cNvSpPr/>
          <p:nvPr/>
        </p:nvSpPr>
        <p:spPr>
          <a:xfrm>
            <a:off x="6428232" y="4005072"/>
            <a:ext cx="10972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원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4645152" y="4370832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12페이지 · 2년 호스팅 무료</a:t>
            </a:r>
            <a:endParaRPr lang="en-US" sz="1300" dirty="0"/>
          </a:p>
        </p:txBody>
      </p:sp>
      <p:sp>
        <p:nvSpPr>
          <p:cNvPr id="39" name="Shape 37"/>
          <p:cNvSpPr/>
          <p:nvPr/>
        </p:nvSpPr>
        <p:spPr>
          <a:xfrm>
            <a:off x="4443984" y="4983480"/>
            <a:ext cx="3621024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645152" y="51206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어드벤처드</a:t>
            </a:r>
            <a:endParaRPr lang="en-US" sz="1600" dirty="0"/>
          </a:p>
        </p:txBody>
      </p:sp>
      <p:sp>
        <p:nvSpPr>
          <p:cNvPr id="41" name="Text 39"/>
          <p:cNvSpPr/>
          <p:nvPr/>
        </p:nvSpPr>
        <p:spPr>
          <a:xfrm>
            <a:off x="4645152" y="553212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spc="-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750,000</a:t>
            </a:r>
            <a:endParaRPr lang="en-US" sz="2400" dirty="0"/>
          </a:p>
        </p:txBody>
      </p:sp>
      <p:sp>
        <p:nvSpPr>
          <p:cNvPr id="42" name="Text 40"/>
          <p:cNvSpPr/>
          <p:nvPr/>
        </p:nvSpPr>
        <p:spPr>
          <a:xfrm>
            <a:off x="6428232" y="5696712"/>
            <a:ext cx="10972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원</a:t>
            </a:r>
            <a:endParaRPr lang="en-US" sz="1400" dirty="0"/>
          </a:p>
        </p:txBody>
      </p:sp>
      <p:sp>
        <p:nvSpPr>
          <p:cNvPr id="43" name="Text 41"/>
          <p:cNvSpPr/>
          <p:nvPr/>
        </p:nvSpPr>
        <p:spPr>
          <a:xfrm>
            <a:off x="4645152" y="6062472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20페이지 · 2년 호스팅 무료</a:t>
            </a:r>
            <a:endParaRPr lang="en-US" sz="1300" dirty="0"/>
          </a:p>
        </p:txBody>
      </p:sp>
      <p:sp>
        <p:nvSpPr>
          <p:cNvPr id="44" name="Shape 42"/>
          <p:cNvSpPr/>
          <p:nvPr/>
        </p:nvSpPr>
        <p:spPr>
          <a:xfrm>
            <a:off x="4443984" y="6675120"/>
            <a:ext cx="3621024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645152" y="68122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울티마 ★</a:t>
            </a:r>
            <a:endParaRPr lang="en-US" sz="1600" dirty="0"/>
          </a:p>
        </p:txBody>
      </p:sp>
      <p:sp>
        <p:nvSpPr>
          <p:cNvPr id="46" name="Text 44"/>
          <p:cNvSpPr/>
          <p:nvPr/>
        </p:nvSpPr>
        <p:spPr>
          <a:xfrm>
            <a:off x="4645152" y="722376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spc="-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950,000</a:t>
            </a:r>
            <a:endParaRPr lang="en-US" sz="2400" dirty="0"/>
          </a:p>
        </p:txBody>
      </p:sp>
      <p:sp>
        <p:nvSpPr>
          <p:cNvPr id="47" name="Text 45"/>
          <p:cNvSpPr/>
          <p:nvPr/>
        </p:nvSpPr>
        <p:spPr>
          <a:xfrm>
            <a:off x="6428232" y="7388352"/>
            <a:ext cx="10972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원</a:t>
            </a:r>
            <a:endParaRPr lang="en-US" sz="1400" dirty="0"/>
          </a:p>
        </p:txBody>
      </p:sp>
      <p:sp>
        <p:nvSpPr>
          <p:cNvPr id="48" name="Text 46"/>
          <p:cNvSpPr/>
          <p:nvPr/>
        </p:nvSpPr>
        <p:spPr>
          <a:xfrm>
            <a:off x="4645152" y="7754112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30페이지 · AI챗봇 무상 포함</a:t>
            </a:r>
            <a:endParaRPr lang="en-US" sz="1300" dirty="0"/>
          </a:p>
        </p:txBody>
      </p:sp>
      <p:sp>
        <p:nvSpPr>
          <p:cNvPr id="49" name="Shape 47"/>
          <p:cNvSpPr/>
          <p:nvPr/>
        </p:nvSpPr>
        <p:spPr>
          <a:xfrm>
            <a:off x="8247888" y="1965960"/>
            <a:ext cx="548640" cy="548640"/>
          </a:xfrm>
          <a:prstGeom prst="ellipse">
            <a:avLst/>
          </a:prstGeom>
          <a:solidFill>
            <a:srgbClr val="555555"/>
          </a:solidFill>
          <a:ln w="12700">
            <a:solidFill>
              <a:srgbClr val="555555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8247888" y="19659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C</a:t>
            </a:r>
            <a:endParaRPr lang="en-US" sz="1800" dirty="0"/>
          </a:p>
        </p:txBody>
      </p:sp>
      <p:sp>
        <p:nvSpPr>
          <p:cNvPr id="51" name="Text 49"/>
          <p:cNvSpPr/>
          <p:nvPr/>
        </p:nvSpPr>
        <p:spPr>
          <a:xfrm>
            <a:off x="8933688" y="1984248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150" kern="0" dirty="0">
                <a:solidFill>
                  <a:srgbClr val="555555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CUSTOM</a:t>
            </a:r>
            <a:endParaRPr lang="en-US" sz="1250" dirty="0"/>
          </a:p>
        </p:txBody>
      </p:sp>
      <p:sp>
        <p:nvSpPr>
          <p:cNvPr id="52" name="Text 50"/>
          <p:cNvSpPr/>
          <p:nvPr/>
        </p:nvSpPr>
        <p:spPr>
          <a:xfrm>
            <a:off x="8933688" y="22402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기획형</a:t>
            </a:r>
            <a:endParaRPr lang="en-US" sz="2300" dirty="0"/>
          </a:p>
        </p:txBody>
      </p:sp>
      <p:sp>
        <p:nvSpPr>
          <p:cNvPr id="53" name="Text 51"/>
          <p:cNvSpPr/>
          <p:nvPr/>
        </p:nvSpPr>
        <p:spPr>
          <a:xfrm>
            <a:off x="8247888" y="2743200"/>
            <a:ext cx="362102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고급 제작</a:t>
            </a:r>
            <a:endParaRPr lang="en-US" sz="1400" dirty="0"/>
          </a:p>
        </p:txBody>
      </p:sp>
      <p:sp>
        <p:nvSpPr>
          <p:cNvPr id="54" name="Shape 52"/>
          <p:cNvSpPr/>
          <p:nvPr/>
        </p:nvSpPr>
        <p:spPr>
          <a:xfrm>
            <a:off x="8247888" y="3154680"/>
            <a:ext cx="3621024" cy="0"/>
          </a:xfrm>
          <a:prstGeom prst="line">
            <a:avLst/>
          </a:prstGeom>
          <a:noFill/>
          <a:ln w="12700">
            <a:solidFill>
              <a:srgbClr val="555555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8247888" y="3291840"/>
            <a:ext cx="3621024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8449056" y="34290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BIZ 기획</a:t>
            </a:r>
            <a:endParaRPr lang="en-US" sz="1600" dirty="0"/>
          </a:p>
        </p:txBody>
      </p:sp>
      <p:sp>
        <p:nvSpPr>
          <p:cNvPr id="57" name="Text 55"/>
          <p:cNvSpPr/>
          <p:nvPr/>
        </p:nvSpPr>
        <p:spPr>
          <a:xfrm>
            <a:off x="8449056" y="3840480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spc="-50" kern="0" dirty="0">
                <a:solidFill>
                  <a:srgbClr val="555555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1,000,000</a:t>
            </a:r>
            <a:endParaRPr lang="en-US" sz="2400" dirty="0"/>
          </a:p>
        </p:txBody>
      </p:sp>
      <p:sp>
        <p:nvSpPr>
          <p:cNvPr id="58" name="Text 56"/>
          <p:cNvSpPr/>
          <p:nvPr/>
        </p:nvSpPr>
        <p:spPr>
          <a:xfrm>
            <a:off x="10597896" y="4005072"/>
            <a:ext cx="10972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원</a:t>
            </a:r>
            <a:endParaRPr lang="en-US" sz="1400" dirty="0"/>
          </a:p>
        </p:txBody>
      </p:sp>
      <p:sp>
        <p:nvSpPr>
          <p:cNvPr id="59" name="Text 57"/>
          <p:cNvSpPr/>
          <p:nvPr/>
        </p:nvSpPr>
        <p:spPr>
          <a:xfrm>
            <a:off x="8449056" y="4370832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10페이지 기획+이미지+텍스트</a:t>
            </a:r>
            <a:endParaRPr lang="en-US" sz="1300" dirty="0"/>
          </a:p>
        </p:txBody>
      </p:sp>
      <p:sp>
        <p:nvSpPr>
          <p:cNvPr id="60" name="Shape 58"/>
          <p:cNvSpPr/>
          <p:nvPr/>
        </p:nvSpPr>
        <p:spPr>
          <a:xfrm>
            <a:off x="8247888" y="4983480"/>
            <a:ext cx="3621024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8449056" y="51206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프로 PLAN</a:t>
            </a:r>
            <a:endParaRPr lang="en-US" sz="1600" dirty="0"/>
          </a:p>
        </p:txBody>
      </p:sp>
      <p:sp>
        <p:nvSpPr>
          <p:cNvPr id="62" name="Text 60"/>
          <p:cNvSpPr/>
          <p:nvPr/>
        </p:nvSpPr>
        <p:spPr>
          <a:xfrm>
            <a:off x="8449056" y="5532120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spc="-50" kern="0" dirty="0">
                <a:solidFill>
                  <a:srgbClr val="555555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3,000,000</a:t>
            </a:r>
            <a:endParaRPr lang="en-US" sz="2400" dirty="0"/>
          </a:p>
        </p:txBody>
      </p:sp>
      <p:sp>
        <p:nvSpPr>
          <p:cNvPr id="63" name="Text 61"/>
          <p:cNvSpPr/>
          <p:nvPr/>
        </p:nvSpPr>
        <p:spPr>
          <a:xfrm>
            <a:off x="10597896" y="5696712"/>
            <a:ext cx="10972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원</a:t>
            </a:r>
            <a:endParaRPr lang="en-US" sz="1400" dirty="0"/>
          </a:p>
        </p:txBody>
      </p:sp>
      <p:sp>
        <p:nvSpPr>
          <p:cNvPr id="64" name="Text 62"/>
          <p:cNvSpPr/>
          <p:nvPr/>
        </p:nvSpPr>
        <p:spPr>
          <a:xfrm>
            <a:off x="8449056" y="6062472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40페이지 기획+이미지+텍스트</a:t>
            </a:r>
            <a:endParaRPr lang="en-US" sz="1300" dirty="0"/>
          </a:p>
        </p:txBody>
      </p:sp>
      <p:sp>
        <p:nvSpPr>
          <p:cNvPr id="65" name="Shape 63"/>
          <p:cNvSpPr/>
          <p:nvPr/>
        </p:nvSpPr>
        <p:spPr>
          <a:xfrm>
            <a:off x="8247888" y="6675120"/>
            <a:ext cx="3621024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8449056" y="68122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벤처드PLAN</a:t>
            </a:r>
            <a:endParaRPr lang="en-US" sz="1600" dirty="0"/>
          </a:p>
        </p:txBody>
      </p:sp>
      <p:sp>
        <p:nvSpPr>
          <p:cNvPr id="67" name="Text 65"/>
          <p:cNvSpPr/>
          <p:nvPr/>
        </p:nvSpPr>
        <p:spPr>
          <a:xfrm>
            <a:off x="8449056" y="7223760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spc="-50" kern="0" dirty="0">
                <a:solidFill>
                  <a:srgbClr val="555555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5,000,000</a:t>
            </a:r>
            <a:endParaRPr lang="en-US" sz="2400" dirty="0"/>
          </a:p>
        </p:txBody>
      </p:sp>
      <p:sp>
        <p:nvSpPr>
          <p:cNvPr id="68" name="Text 66"/>
          <p:cNvSpPr/>
          <p:nvPr/>
        </p:nvSpPr>
        <p:spPr>
          <a:xfrm>
            <a:off x="10597896" y="7388352"/>
            <a:ext cx="10972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원</a:t>
            </a:r>
            <a:endParaRPr lang="en-US" sz="1400" dirty="0"/>
          </a:p>
        </p:txBody>
      </p:sp>
      <p:sp>
        <p:nvSpPr>
          <p:cNvPr id="69" name="Text 67"/>
          <p:cNvSpPr/>
          <p:nvPr/>
        </p:nvSpPr>
        <p:spPr>
          <a:xfrm>
            <a:off x="8449056" y="7754112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60페이지 기획+이미지+텍스트</a:t>
            </a:r>
            <a:endParaRPr lang="en-US" sz="1300" dirty="0"/>
          </a:p>
        </p:txBody>
      </p:sp>
      <p:sp>
        <p:nvSpPr>
          <p:cNvPr id="70" name="Shape 68"/>
          <p:cNvSpPr/>
          <p:nvPr/>
        </p:nvSpPr>
        <p:spPr>
          <a:xfrm>
            <a:off x="640080" y="8613648"/>
            <a:ext cx="10908792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640080" y="8686800"/>
            <a:ext cx="7315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15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  ·  COMPANY PROFILE 2026</a:t>
            </a:r>
            <a:endParaRPr lang="en-US" sz="1300" dirty="0"/>
          </a:p>
        </p:txBody>
      </p:sp>
      <p:sp>
        <p:nvSpPr>
          <p:cNvPr id="72" name="Text 70"/>
          <p:cNvSpPr/>
          <p:nvPr/>
        </p:nvSpPr>
        <p:spPr>
          <a:xfrm>
            <a:off x="10058400" y="8686800"/>
            <a:ext cx="1463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12 / 22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5943600"/>
            <a:ext cx="32004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400" b="1" dirty="0">
                <a:solidFill>
                  <a:srgbClr val="F5FCF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</a:t>
            </a:r>
            <a:endParaRPr lang="en-US" sz="154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300" b="1" spc="-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Portfolio (1/3)</a:t>
            </a:r>
            <a:endParaRPr lang="en-US" sz="3300" dirty="0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 대표 포트폴리오 · PC+모바일 반응형 · 500+ 제작 실적</a:t>
            </a:r>
            <a:endParaRPr lang="en-US" sz="1450" dirty="0"/>
          </a:p>
        </p:txBody>
      </p:sp>
      <p:sp>
        <p:nvSpPr>
          <p:cNvPr id="6" name="Text 4"/>
          <p:cNvSpPr/>
          <p:nvPr/>
        </p:nvSpPr>
        <p:spPr>
          <a:xfrm>
            <a:off x="10058400" y="64008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spc="200" kern="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40080" y="2057400"/>
            <a:ext cx="3611880" cy="219456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12318" y="2189074"/>
            <a:ext cx="2600554" cy="144841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77331" y="2275978"/>
            <a:ext cx="2470526" cy="1231148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77331" y="2275978"/>
            <a:ext cx="2470526" cy="12311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876152" y="2319068"/>
            <a:ext cx="296463" cy="36934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77331" y="2423716"/>
            <a:ext cx="2470526" cy="443213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925563" y="2546831"/>
            <a:ext cx="988210" cy="73869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925563" y="2657634"/>
            <a:ext cx="617631" cy="3693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25563" y="2953110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4974" y="3014667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691426" y="2953110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740837" y="3014667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457289" y="2953110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2506700" y="3014667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752539" y="3646627"/>
            <a:ext cx="520111" cy="13167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440473" y="3773729"/>
            <a:ext cx="1144244" cy="5486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493465" y="2452421"/>
            <a:ext cx="650138" cy="1711757"/>
          </a:xfrm>
          <a:prstGeom prst="roundRect">
            <a:avLst>
              <a:gd name="adj" fmla="val 1125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532474" y="2538009"/>
            <a:ext cx="572122" cy="1540581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701509" y="2495215"/>
            <a:ext cx="234050" cy="77029"/>
          </a:xfrm>
          <a:prstGeom prst="roundRect">
            <a:avLst>
              <a:gd name="adj" fmla="val 2374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532474" y="2692067"/>
            <a:ext cx="572122" cy="9243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532474" y="2815313"/>
            <a:ext cx="572122" cy="385145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589686" y="3493169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3589686" y="3693444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688507" y="4095707"/>
            <a:ext cx="260055" cy="20541"/>
          </a:xfrm>
          <a:prstGeom prst="roundRect">
            <a:avLst>
              <a:gd name="adj" fmla="val 44516"/>
            </a:avLst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3063240" y="2185416"/>
            <a:ext cx="1078992" cy="292608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063240" y="2185416"/>
            <a:ext cx="107899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INVESTMENT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40080" y="4379976"/>
            <a:ext cx="3611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미르홀딩스</a:t>
            </a:r>
            <a:endParaRPr lang="en-US" sz="1900" dirty="0"/>
          </a:p>
        </p:txBody>
      </p:sp>
      <p:sp>
        <p:nvSpPr>
          <p:cNvPr id="34" name="Text 32"/>
          <p:cNvSpPr/>
          <p:nvPr/>
        </p:nvSpPr>
        <p:spPr>
          <a:xfrm>
            <a:off x="640080" y="4754880"/>
            <a:ext cx="3611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▸  mirholdings.co.kr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640080" y="5020056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비즈니스 반응형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4434840" y="2057400"/>
            <a:ext cx="3611880" cy="219456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507078" y="2189074"/>
            <a:ext cx="2600554" cy="144841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4572091" y="2275978"/>
            <a:ext cx="2470526" cy="1231148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4572091" y="2275978"/>
            <a:ext cx="2470526" cy="12311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4670912" y="2319068"/>
            <a:ext cx="296463" cy="36934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4572091" y="2423716"/>
            <a:ext cx="2470526" cy="443213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4720323" y="2546831"/>
            <a:ext cx="988210" cy="73869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4720323" y="2657634"/>
            <a:ext cx="617631" cy="3693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4720323" y="2953110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4769734" y="3014667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5486186" y="2953110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5535597" y="3014667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6252049" y="2953110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6301460" y="3014667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5547299" y="3646627"/>
            <a:ext cx="520111" cy="13167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5235233" y="3773729"/>
            <a:ext cx="1144244" cy="5486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7288225" y="2452421"/>
            <a:ext cx="650138" cy="1711757"/>
          </a:xfrm>
          <a:prstGeom prst="roundRect">
            <a:avLst>
              <a:gd name="adj" fmla="val 1125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7327234" y="2538009"/>
            <a:ext cx="572122" cy="1540581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7496269" y="2495215"/>
            <a:ext cx="234050" cy="77029"/>
          </a:xfrm>
          <a:prstGeom prst="roundRect">
            <a:avLst>
              <a:gd name="adj" fmla="val 2374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7327234" y="2692067"/>
            <a:ext cx="572122" cy="9243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7327234" y="2815313"/>
            <a:ext cx="572122" cy="385145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7384446" y="3493169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7384446" y="3693444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7483267" y="4095707"/>
            <a:ext cx="260055" cy="20541"/>
          </a:xfrm>
          <a:prstGeom prst="roundRect">
            <a:avLst>
              <a:gd name="adj" fmla="val 44516"/>
            </a:avLst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6858000" y="2185416"/>
            <a:ext cx="1078992" cy="292608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6858000" y="2185416"/>
            <a:ext cx="107899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CONSTRUCTION</a:t>
            </a:r>
            <a:endParaRPr lang="en-US" sz="1000" dirty="0"/>
          </a:p>
        </p:txBody>
      </p:sp>
      <p:sp>
        <p:nvSpPr>
          <p:cNvPr id="62" name="Text 60"/>
          <p:cNvSpPr/>
          <p:nvPr/>
        </p:nvSpPr>
        <p:spPr>
          <a:xfrm>
            <a:off x="4434840" y="4379976"/>
            <a:ext cx="3611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대길이앤씨</a:t>
            </a:r>
            <a:endParaRPr lang="en-US" sz="1900" dirty="0"/>
          </a:p>
        </p:txBody>
      </p:sp>
      <p:sp>
        <p:nvSpPr>
          <p:cNvPr id="63" name="Text 61"/>
          <p:cNvSpPr/>
          <p:nvPr/>
        </p:nvSpPr>
        <p:spPr>
          <a:xfrm>
            <a:off x="4434840" y="4754880"/>
            <a:ext cx="3611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▸  dk-enc.com</a:t>
            </a:r>
            <a:endParaRPr lang="en-US" sz="1400" dirty="0"/>
          </a:p>
        </p:txBody>
      </p:sp>
      <p:sp>
        <p:nvSpPr>
          <p:cNvPr id="64" name="Text 62"/>
          <p:cNvSpPr/>
          <p:nvPr/>
        </p:nvSpPr>
        <p:spPr>
          <a:xfrm>
            <a:off x="4434840" y="5020056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울티마 반응형</a:t>
            </a:r>
            <a:endParaRPr lang="en-US" sz="1300" dirty="0"/>
          </a:p>
        </p:txBody>
      </p:sp>
      <p:sp>
        <p:nvSpPr>
          <p:cNvPr id="65" name="Shape 63"/>
          <p:cNvSpPr/>
          <p:nvPr/>
        </p:nvSpPr>
        <p:spPr>
          <a:xfrm>
            <a:off x="8229600" y="2057400"/>
            <a:ext cx="3611880" cy="219456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8301838" y="2189074"/>
            <a:ext cx="2600554" cy="144841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8366851" y="2275978"/>
            <a:ext cx="2470526" cy="1231148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8366851" y="2275978"/>
            <a:ext cx="2470526" cy="12311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8465672" y="2319068"/>
            <a:ext cx="296463" cy="36934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8366851" y="2423716"/>
            <a:ext cx="2470526" cy="443213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8515083" y="2546831"/>
            <a:ext cx="988210" cy="73869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8515083" y="2657634"/>
            <a:ext cx="617631" cy="3693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8515083" y="2953110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8564494" y="3014667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9280946" y="2953110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9330357" y="3014667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0046809" y="2953110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0096220" y="3014667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9342059" y="3646627"/>
            <a:ext cx="520111" cy="13167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029993" y="3773729"/>
            <a:ext cx="1144244" cy="5486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11082985" y="2452421"/>
            <a:ext cx="650138" cy="1711757"/>
          </a:xfrm>
          <a:prstGeom prst="roundRect">
            <a:avLst>
              <a:gd name="adj" fmla="val 1125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11121994" y="2538009"/>
            <a:ext cx="572122" cy="1540581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1291029" y="2495215"/>
            <a:ext cx="234050" cy="77029"/>
          </a:xfrm>
          <a:prstGeom prst="roundRect">
            <a:avLst>
              <a:gd name="adj" fmla="val 2374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1121994" y="2692067"/>
            <a:ext cx="572122" cy="9243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1121994" y="2815313"/>
            <a:ext cx="572122" cy="385145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1179206" y="3493169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1179206" y="3693444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278027" y="4095707"/>
            <a:ext cx="260055" cy="20541"/>
          </a:xfrm>
          <a:prstGeom prst="roundRect">
            <a:avLst>
              <a:gd name="adj" fmla="val 44516"/>
            </a:avLst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0652760" y="2185416"/>
            <a:ext cx="1078992" cy="292608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90" name="Text 88"/>
          <p:cNvSpPr/>
          <p:nvPr/>
        </p:nvSpPr>
        <p:spPr>
          <a:xfrm>
            <a:off x="10652760" y="2185416"/>
            <a:ext cx="107899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MEDIA</a:t>
            </a:r>
            <a:endParaRPr lang="en-US" sz="1000" dirty="0"/>
          </a:p>
        </p:txBody>
      </p:sp>
      <p:sp>
        <p:nvSpPr>
          <p:cNvPr id="91" name="Text 89"/>
          <p:cNvSpPr/>
          <p:nvPr/>
        </p:nvSpPr>
        <p:spPr>
          <a:xfrm>
            <a:off x="8229600" y="4379976"/>
            <a:ext cx="3611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수인-다큐레이터</a:t>
            </a:r>
            <a:endParaRPr lang="en-US" sz="1900" dirty="0"/>
          </a:p>
        </p:txBody>
      </p:sp>
      <p:sp>
        <p:nvSpPr>
          <p:cNvPr id="92" name="Text 90"/>
          <p:cNvSpPr/>
          <p:nvPr/>
        </p:nvSpPr>
        <p:spPr>
          <a:xfrm>
            <a:off x="8229600" y="4754880"/>
            <a:ext cx="3611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▸  si-docurator.com</a:t>
            </a:r>
            <a:endParaRPr lang="en-US" sz="1400" dirty="0"/>
          </a:p>
        </p:txBody>
      </p:sp>
      <p:sp>
        <p:nvSpPr>
          <p:cNvPr id="93" name="Text 91"/>
          <p:cNvSpPr/>
          <p:nvPr/>
        </p:nvSpPr>
        <p:spPr>
          <a:xfrm>
            <a:off x="8229600" y="5020056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울티마 반응형</a:t>
            </a:r>
            <a:endParaRPr lang="en-US" sz="1300" dirty="0"/>
          </a:p>
        </p:txBody>
      </p:sp>
      <p:sp>
        <p:nvSpPr>
          <p:cNvPr id="94" name="Shape 92"/>
          <p:cNvSpPr/>
          <p:nvPr/>
        </p:nvSpPr>
        <p:spPr>
          <a:xfrm>
            <a:off x="640080" y="5413248"/>
            <a:ext cx="3611880" cy="219456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712318" y="5544922"/>
            <a:ext cx="2600554" cy="144841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777331" y="5631826"/>
            <a:ext cx="2470526" cy="1231148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777331" y="5631826"/>
            <a:ext cx="2470526" cy="12311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876152" y="5674916"/>
            <a:ext cx="296463" cy="36934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777331" y="5779564"/>
            <a:ext cx="2470526" cy="443213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925563" y="5902679"/>
            <a:ext cx="988210" cy="73869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925563" y="6013482"/>
            <a:ext cx="617631" cy="3693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925563" y="6308958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974974" y="6370515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691426" y="6308958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740837" y="6370515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06" name="Shape 104"/>
          <p:cNvSpPr/>
          <p:nvPr/>
        </p:nvSpPr>
        <p:spPr>
          <a:xfrm>
            <a:off x="2457289" y="6308958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07" name="Shape 105"/>
          <p:cNvSpPr/>
          <p:nvPr/>
        </p:nvSpPr>
        <p:spPr>
          <a:xfrm>
            <a:off x="2506700" y="6370515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08" name="Shape 106"/>
          <p:cNvSpPr/>
          <p:nvPr/>
        </p:nvSpPr>
        <p:spPr>
          <a:xfrm>
            <a:off x="1752539" y="7002475"/>
            <a:ext cx="520111" cy="13167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09" name="Shape 107"/>
          <p:cNvSpPr/>
          <p:nvPr/>
        </p:nvSpPr>
        <p:spPr>
          <a:xfrm>
            <a:off x="1440473" y="7129577"/>
            <a:ext cx="1144244" cy="5486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10" name="Shape 108"/>
          <p:cNvSpPr/>
          <p:nvPr/>
        </p:nvSpPr>
        <p:spPr>
          <a:xfrm>
            <a:off x="3493465" y="5808269"/>
            <a:ext cx="650138" cy="1711757"/>
          </a:xfrm>
          <a:prstGeom prst="roundRect">
            <a:avLst>
              <a:gd name="adj" fmla="val 1125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11" name="Shape 109"/>
          <p:cNvSpPr/>
          <p:nvPr/>
        </p:nvSpPr>
        <p:spPr>
          <a:xfrm>
            <a:off x="3532474" y="5893857"/>
            <a:ext cx="572122" cy="1540581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112" name="Shape 110"/>
          <p:cNvSpPr/>
          <p:nvPr/>
        </p:nvSpPr>
        <p:spPr>
          <a:xfrm>
            <a:off x="3701509" y="5851063"/>
            <a:ext cx="234050" cy="77029"/>
          </a:xfrm>
          <a:prstGeom prst="roundRect">
            <a:avLst>
              <a:gd name="adj" fmla="val 2374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13" name="Shape 111"/>
          <p:cNvSpPr/>
          <p:nvPr/>
        </p:nvSpPr>
        <p:spPr>
          <a:xfrm>
            <a:off x="3532474" y="6047915"/>
            <a:ext cx="572122" cy="9243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14" name="Shape 112"/>
          <p:cNvSpPr/>
          <p:nvPr/>
        </p:nvSpPr>
        <p:spPr>
          <a:xfrm>
            <a:off x="3532474" y="6171161"/>
            <a:ext cx="572122" cy="385145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15" name="Shape 113"/>
          <p:cNvSpPr/>
          <p:nvPr/>
        </p:nvSpPr>
        <p:spPr>
          <a:xfrm>
            <a:off x="3589686" y="6849017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16" name="Shape 114"/>
          <p:cNvSpPr/>
          <p:nvPr/>
        </p:nvSpPr>
        <p:spPr>
          <a:xfrm>
            <a:off x="3589686" y="7049292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17" name="Shape 115"/>
          <p:cNvSpPr/>
          <p:nvPr/>
        </p:nvSpPr>
        <p:spPr>
          <a:xfrm>
            <a:off x="3688507" y="7451555"/>
            <a:ext cx="260055" cy="20541"/>
          </a:xfrm>
          <a:prstGeom prst="roundRect">
            <a:avLst>
              <a:gd name="adj" fmla="val 44516"/>
            </a:avLst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118" name="Shape 116"/>
          <p:cNvSpPr/>
          <p:nvPr/>
        </p:nvSpPr>
        <p:spPr>
          <a:xfrm>
            <a:off x="3063240" y="5541264"/>
            <a:ext cx="1078992" cy="292608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19" name="Text 117"/>
          <p:cNvSpPr/>
          <p:nvPr/>
        </p:nvSpPr>
        <p:spPr>
          <a:xfrm>
            <a:off x="3063240" y="5541264"/>
            <a:ext cx="107899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EDUCATION</a:t>
            </a:r>
            <a:endParaRPr lang="en-US" sz="1000" dirty="0"/>
          </a:p>
        </p:txBody>
      </p:sp>
      <p:sp>
        <p:nvSpPr>
          <p:cNvPr id="120" name="Text 118"/>
          <p:cNvSpPr/>
          <p:nvPr/>
        </p:nvSpPr>
        <p:spPr>
          <a:xfrm>
            <a:off x="640080" y="7735824"/>
            <a:ext cx="3611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도트커피바리스타</a:t>
            </a:r>
            <a:endParaRPr lang="en-US" sz="1900" dirty="0"/>
          </a:p>
        </p:txBody>
      </p:sp>
      <p:sp>
        <p:nvSpPr>
          <p:cNvPr id="121" name="Text 119"/>
          <p:cNvSpPr/>
          <p:nvPr/>
        </p:nvSpPr>
        <p:spPr>
          <a:xfrm>
            <a:off x="640080" y="8110728"/>
            <a:ext cx="3611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▸  dotcba.com</a:t>
            </a:r>
            <a:endParaRPr lang="en-US" sz="1400" dirty="0"/>
          </a:p>
        </p:txBody>
      </p:sp>
      <p:sp>
        <p:nvSpPr>
          <p:cNvPr id="122" name="Text 120"/>
          <p:cNvSpPr/>
          <p:nvPr/>
        </p:nvSpPr>
        <p:spPr>
          <a:xfrm>
            <a:off x="640080" y="8375904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기획형 반응형</a:t>
            </a:r>
            <a:endParaRPr lang="en-US" sz="1300" dirty="0"/>
          </a:p>
        </p:txBody>
      </p:sp>
      <p:sp>
        <p:nvSpPr>
          <p:cNvPr id="123" name="Shape 121"/>
          <p:cNvSpPr/>
          <p:nvPr/>
        </p:nvSpPr>
        <p:spPr>
          <a:xfrm>
            <a:off x="4434840" y="5413248"/>
            <a:ext cx="3611880" cy="219456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24" name="Shape 122"/>
          <p:cNvSpPr/>
          <p:nvPr/>
        </p:nvSpPr>
        <p:spPr>
          <a:xfrm>
            <a:off x="4507078" y="5544922"/>
            <a:ext cx="2600554" cy="144841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25" name="Shape 123"/>
          <p:cNvSpPr/>
          <p:nvPr/>
        </p:nvSpPr>
        <p:spPr>
          <a:xfrm>
            <a:off x="4572091" y="5631826"/>
            <a:ext cx="2470526" cy="1231148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126" name="Shape 124"/>
          <p:cNvSpPr/>
          <p:nvPr/>
        </p:nvSpPr>
        <p:spPr>
          <a:xfrm>
            <a:off x="4572091" y="5631826"/>
            <a:ext cx="2470526" cy="12311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27" name="Shape 125"/>
          <p:cNvSpPr/>
          <p:nvPr/>
        </p:nvSpPr>
        <p:spPr>
          <a:xfrm>
            <a:off x="4670912" y="5674916"/>
            <a:ext cx="296463" cy="36934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28" name="Shape 126"/>
          <p:cNvSpPr/>
          <p:nvPr/>
        </p:nvSpPr>
        <p:spPr>
          <a:xfrm>
            <a:off x="4572091" y="5779564"/>
            <a:ext cx="2470526" cy="443213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29" name="Shape 127"/>
          <p:cNvSpPr/>
          <p:nvPr/>
        </p:nvSpPr>
        <p:spPr>
          <a:xfrm>
            <a:off x="4720323" y="5902679"/>
            <a:ext cx="988210" cy="73869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0" name="Shape 128"/>
          <p:cNvSpPr/>
          <p:nvPr/>
        </p:nvSpPr>
        <p:spPr>
          <a:xfrm>
            <a:off x="4720323" y="6013482"/>
            <a:ext cx="617631" cy="3693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1" name="Shape 129"/>
          <p:cNvSpPr/>
          <p:nvPr/>
        </p:nvSpPr>
        <p:spPr>
          <a:xfrm>
            <a:off x="4720323" y="6308958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32" name="Shape 130"/>
          <p:cNvSpPr/>
          <p:nvPr/>
        </p:nvSpPr>
        <p:spPr>
          <a:xfrm>
            <a:off x="4769734" y="6370515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33" name="Shape 131"/>
          <p:cNvSpPr/>
          <p:nvPr/>
        </p:nvSpPr>
        <p:spPr>
          <a:xfrm>
            <a:off x="5486186" y="6308958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34" name="Shape 132"/>
          <p:cNvSpPr/>
          <p:nvPr/>
        </p:nvSpPr>
        <p:spPr>
          <a:xfrm>
            <a:off x="5535597" y="6370515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35" name="Shape 133"/>
          <p:cNvSpPr/>
          <p:nvPr/>
        </p:nvSpPr>
        <p:spPr>
          <a:xfrm>
            <a:off x="6252049" y="6308958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36" name="Shape 134"/>
          <p:cNvSpPr/>
          <p:nvPr/>
        </p:nvSpPr>
        <p:spPr>
          <a:xfrm>
            <a:off x="6301460" y="6370515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37" name="Shape 135"/>
          <p:cNvSpPr/>
          <p:nvPr/>
        </p:nvSpPr>
        <p:spPr>
          <a:xfrm>
            <a:off x="5547299" y="7002475"/>
            <a:ext cx="520111" cy="13167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38" name="Shape 136"/>
          <p:cNvSpPr/>
          <p:nvPr/>
        </p:nvSpPr>
        <p:spPr>
          <a:xfrm>
            <a:off x="5235233" y="7129577"/>
            <a:ext cx="1144244" cy="5486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39" name="Shape 137"/>
          <p:cNvSpPr/>
          <p:nvPr/>
        </p:nvSpPr>
        <p:spPr>
          <a:xfrm>
            <a:off x="7288225" y="5808269"/>
            <a:ext cx="650138" cy="1711757"/>
          </a:xfrm>
          <a:prstGeom prst="roundRect">
            <a:avLst>
              <a:gd name="adj" fmla="val 1125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40" name="Shape 138"/>
          <p:cNvSpPr/>
          <p:nvPr/>
        </p:nvSpPr>
        <p:spPr>
          <a:xfrm>
            <a:off x="7327234" y="5893857"/>
            <a:ext cx="572122" cy="1540581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141" name="Shape 139"/>
          <p:cNvSpPr/>
          <p:nvPr/>
        </p:nvSpPr>
        <p:spPr>
          <a:xfrm>
            <a:off x="7496269" y="5851063"/>
            <a:ext cx="234050" cy="77029"/>
          </a:xfrm>
          <a:prstGeom prst="roundRect">
            <a:avLst>
              <a:gd name="adj" fmla="val 2374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42" name="Shape 140"/>
          <p:cNvSpPr/>
          <p:nvPr/>
        </p:nvSpPr>
        <p:spPr>
          <a:xfrm>
            <a:off x="7327234" y="6047915"/>
            <a:ext cx="572122" cy="9243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43" name="Shape 141"/>
          <p:cNvSpPr/>
          <p:nvPr/>
        </p:nvSpPr>
        <p:spPr>
          <a:xfrm>
            <a:off x="7327234" y="6171161"/>
            <a:ext cx="572122" cy="385145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44" name="Shape 142"/>
          <p:cNvSpPr/>
          <p:nvPr/>
        </p:nvSpPr>
        <p:spPr>
          <a:xfrm>
            <a:off x="7384446" y="6849017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45" name="Shape 143"/>
          <p:cNvSpPr/>
          <p:nvPr/>
        </p:nvSpPr>
        <p:spPr>
          <a:xfrm>
            <a:off x="7384446" y="7049292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46" name="Shape 144"/>
          <p:cNvSpPr/>
          <p:nvPr/>
        </p:nvSpPr>
        <p:spPr>
          <a:xfrm>
            <a:off x="7483267" y="7451555"/>
            <a:ext cx="260055" cy="20541"/>
          </a:xfrm>
          <a:prstGeom prst="roundRect">
            <a:avLst>
              <a:gd name="adj" fmla="val 44516"/>
            </a:avLst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147" name="Shape 145"/>
          <p:cNvSpPr/>
          <p:nvPr/>
        </p:nvSpPr>
        <p:spPr>
          <a:xfrm>
            <a:off x="6858000" y="5541264"/>
            <a:ext cx="1078992" cy="292608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48" name="Text 146"/>
          <p:cNvSpPr/>
          <p:nvPr/>
        </p:nvSpPr>
        <p:spPr>
          <a:xfrm>
            <a:off x="6858000" y="5541264"/>
            <a:ext cx="107899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BUSINESS</a:t>
            </a:r>
            <a:endParaRPr lang="en-US" sz="1000" dirty="0"/>
          </a:p>
        </p:txBody>
      </p:sp>
      <p:sp>
        <p:nvSpPr>
          <p:cNvPr id="149" name="Text 147"/>
          <p:cNvSpPr/>
          <p:nvPr/>
        </p:nvSpPr>
        <p:spPr>
          <a:xfrm>
            <a:off x="4434840" y="7735824"/>
            <a:ext cx="3611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지앤원에스</a:t>
            </a:r>
            <a:endParaRPr lang="en-US" sz="1900" dirty="0"/>
          </a:p>
        </p:txBody>
      </p:sp>
      <p:sp>
        <p:nvSpPr>
          <p:cNvPr id="150" name="Text 148"/>
          <p:cNvSpPr/>
          <p:nvPr/>
        </p:nvSpPr>
        <p:spPr>
          <a:xfrm>
            <a:off x="4434840" y="8110728"/>
            <a:ext cx="3611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▸  gnone2023.mycafe24.com</a:t>
            </a:r>
            <a:endParaRPr lang="en-US" sz="1400" dirty="0"/>
          </a:p>
        </p:txBody>
      </p:sp>
      <p:sp>
        <p:nvSpPr>
          <p:cNvPr id="151" name="Text 149"/>
          <p:cNvSpPr/>
          <p:nvPr/>
        </p:nvSpPr>
        <p:spPr>
          <a:xfrm>
            <a:off x="4434840" y="8375904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울티마 반응형</a:t>
            </a:r>
            <a:endParaRPr lang="en-US" sz="1300" dirty="0"/>
          </a:p>
        </p:txBody>
      </p:sp>
      <p:sp>
        <p:nvSpPr>
          <p:cNvPr id="152" name="Shape 150"/>
          <p:cNvSpPr/>
          <p:nvPr/>
        </p:nvSpPr>
        <p:spPr>
          <a:xfrm>
            <a:off x="8229600" y="5413248"/>
            <a:ext cx="3611880" cy="219456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53" name="Shape 151"/>
          <p:cNvSpPr/>
          <p:nvPr/>
        </p:nvSpPr>
        <p:spPr>
          <a:xfrm>
            <a:off x="8301838" y="5544922"/>
            <a:ext cx="2600554" cy="144841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54" name="Shape 152"/>
          <p:cNvSpPr/>
          <p:nvPr/>
        </p:nvSpPr>
        <p:spPr>
          <a:xfrm>
            <a:off x="8366851" y="5631826"/>
            <a:ext cx="2470526" cy="1231148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155" name="Shape 153"/>
          <p:cNvSpPr/>
          <p:nvPr/>
        </p:nvSpPr>
        <p:spPr>
          <a:xfrm>
            <a:off x="8366851" y="5631826"/>
            <a:ext cx="2470526" cy="12311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56" name="Shape 154"/>
          <p:cNvSpPr/>
          <p:nvPr/>
        </p:nvSpPr>
        <p:spPr>
          <a:xfrm>
            <a:off x="8465672" y="5674916"/>
            <a:ext cx="296463" cy="36934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57" name="Shape 155"/>
          <p:cNvSpPr/>
          <p:nvPr/>
        </p:nvSpPr>
        <p:spPr>
          <a:xfrm>
            <a:off x="8366851" y="5779564"/>
            <a:ext cx="2470526" cy="443213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58" name="Shape 156"/>
          <p:cNvSpPr/>
          <p:nvPr/>
        </p:nvSpPr>
        <p:spPr>
          <a:xfrm>
            <a:off x="8515083" y="5902679"/>
            <a:ext cx="988210" cy="73869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9" name="Shape 157"/>
          <p:cNvSpPr/>
          <p:nvPr/>
        </p:nvSpPr>
        <p:spPr>
          <a:xfrm>
            <a:off x="8515083" y="6013482"/>
            <a:ext cx="617631" cy="3693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0" name="Shape 158"/>
          <p:cNvSpPr/>
          <p:nvPr/>
        </p:nvSpPr>
        <p:spPr>
          <a:xfrm>
            <a:off x="8515083" y="6308958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61" name="Shape 159"/>
          <p:cNvSpPr/>
          <p:nvPr/>
        </p:nvSpPr>
        <p:spPr>
          <a:xfrm>
            <a:off x="8564494" y="6370515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62" name="Shape 160"/>
          <p:cNvSpPr/>
          <p:nvPr/>
        </p:nvSpPr>
        <p:spPr>
          <a:xfrm>
            <a:off x="9280946" y="6308958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63" name="Shape 161"/>
          <p:cNvSpPr/>
          <p:nvPr/>
        </p:nvSpPr>
        <p:spPr>
          <a:xfrm>
            <a:off x="9330357" y="6370515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64" name="Shape 162"/>
          <p:cNvSpPr/>
          <p:nvPr/>
        </p:nvSpPr>
        <p:spPr>
          <a:xfrm>
            <a:off x="10046809" y="6308958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65" name="Shape 163"/>
          <p:cNvSpPr/>
          <p:nvPr/>
        </p:nvSpPr>
        <p:spPr>
          <a:xfrm>
            <a:off x="10096220" y="6370515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66" name="Shape 164"/>
          <p:cNvSpPr/>
          <p:nvPr/>
        </p:nvSpPr>
        <p:spPr>
          <a:xfrm>
            <a:off x="9342059" y="7002475"/>
            <a:ext cx="520111" cy="13167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67" name="Shape 165"/>
          <p:cNvSpPr/>
          <p:nvPr/>
        </p:nvSpPr>
        <p:spPr>
          <a:xfrm>
            <a:off x="9029993" y="7129577"/>
            <a:ext cx="1144244" cy="5486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68" name="Shape 166"/>
          <p:cNvSpPr/>
          <p:nvPr/>
        </p:nvSpPr>
        <p:spPr>
          <a:xfrm>
            <a:off x="11082985" y="5808269"/>
            <a:ext cx="650138" cy="1711757"/>
          </a:xfrm>
          <a:prstGeom prst="roundRect">
            <a:avLst>
              <a:gd name="adj" fmla="val 1125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69" name="Shape 167"/>
          <p:cNvSpPr/>
          <p:nvPr/>
        </p:nvSpPr>
        <p:spPr>
          <a:xfrm>
            <a:off x="11121994" y="5893857"/>
            <a:ext cx="572122" cy="1540581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170" name="Shape 168"/>
          <p:cNvSpPr/>
          <p:nvPr/>
        </p:nvSpPr>
        <p:spPr>
          <a:xfrm>
            <a:off x="11291029" y="5851063"/>
            <a:ext cx="234050" cy="77029"/>
          </a:xfrm>
          <a:prstGeom prst="roundRect">
            <a:avLst>
              <a:gd name="adj" fmla="val 2374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71" name="Shape 169"/>
          <p:cNvSpPr/>
          <p:nvPr/>
        </p:nvSpPr>
        <p:spPr>
          <a:xfrm>
            <a:off x="11121994" y="6047915"/>
            <a:ext cx="572122" cy="9243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72" name="Shape 170"/>
          <p:cNvSpPr/>
          <p:nvPr/>
        </p:nvSpPr>
        <p:spPr>
          <a:xfrm>
            <a:off x="11121994" y="6171161"/>
            <a:ext cx="572122" cy="385145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73" name="Shape 171"/>
          <p:cNvSpPr/>
          <p:nvPr/>
        </p:nvSpPr>
        <p:spPr>
          <a:xfrm>
            <a:off x="11179206" y="6849017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74" name="Shape 172"/>
          <p:cNvSpPr/>
          <p:nvPr/>
        </p:nvSpPr>
        <p:spPr>
          <a:xfrm>
            <a:off x="11179206" y="7049292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75" name="Shape 173"/>
          <p:cNvSpPr/>
          <p:nvPr/>
        </p:nvSpPr>
        <p:spPr>
          <a:xfrm>
            <a:off x="11278027" y="7451555"/>
            <a:ext cx="260055" cy="20541"/>
          </a:xfrm>
          <a:prstGeom prst="roundRect">
            <a:avLst>
              <a:gd name="adj" fmla="val 44516"/>
            </a:avLst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176" name="Shape 174"/>
          <p:cNvSpPr/>
          <p:nvPr/>
        </p:nvSpPr>
        <p:spPr>
          <a:xfrm>
            <a:off x="10652760" y="5541264"/>
            <a:ext cx="1078992" cy="292608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77" name="Text 175"/>
          <p:cNvSpPr/>
          <p:nvPr/>
        </p:nvSpPr>
        <p:spPr>
          <a:xfrm>
            <a:off x="10652760" y="5541264"/>
            <a:ext cx="107899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FINANCE</a:t>
            </a:r>
            <a:endParaRPr lang="en-US" sz="1000" dirty="0"/>
          </a:p>
        </p:txBody>
      </p:sp>
      <p:sp>
        <p:nvSpPr>
          <p:cNvPr id="178" name="Text 176"/>
          <p:cNvSpPr/>
          <p:nvPr/>
        </p:nvSpPr>
        <p:spPr>
          <a:xfrm>
            <a:off x="8229600" y="7735824"/>
            <a:ext cx="3611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e인카</a:t>
            </a:r>
            <a:endParaRPr lang="en-US" sz="1900" dirty="0"/>
          </a:p>
        </p:txBody>
      </p:sp>
      <p:sp>
        <p:nvSpPr>
          <p:cNvPr id="179" name="Text 177"/>
          <p:cNvSpPr/>
          <p:nvPr/>
        </p:nvSpPr>
        <p:spPr>
          <a:xfrm>
            <a:off x="8229600" y="8110728"/>
            <a:ext cx="3611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▸  eincar.kr</a:t>
            </a:r>
            <a:endParaRPr lang="en-US" sz="1400" dirty="0"/>
          </a:p>
        </p:txBody>
      </p:sp>
      <p:sp>
        <p:nvSpPr>
          <p:cNvPr id="180" name="Text 178"/>
          <p:cNvSpPr/>
          <p:nvPr/>
        </p:nvSpPr>
        <p:spPr>
          <a:xfrm>
            <a:off x="8229600" y="8375904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비즈니스 반응형</a:t>
            </a:r>
            <a:endParaRPr lang="en-US" sz="1300" dirty="0"/>
          </a:p>
        </p:txBody>
      </p:sp>
      <p:sp>
        <p:nvSpPr>
          <p:cNvPr id="181" name="Shape 179"/>
          <p:cNvSpPr/>
          <p:nvPr/>
        </p:nvSpPr>
        <p:spPr>
          <a:xfrm>
            <a:off x="640080" y="8613648"/>
            <a:ext cx="10908792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182" name="Text 180"/>
          <p:cNvSpPr/>
          <p:nvPr/>
        </p:nvSpPr>
        <p:spPr>
          <a:xfrm>
            <a:off x="640080" y="8686800"/>
            <a:ext cx="7315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15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  ·  COMPANY PROFILE 2026</a:t>
            </a:r>
            <a:endParaRPr lang="en-US" sz="1300" dirty="0"/>
          </a:p>
        </p:txBody>
      </p:sp>
      <p:sp>
        <p:nvSpPr>
          <p:cNvPr id="183" name="Text 181"/>
          <p:cNvSpPr/>
          <p:nvPr/>
        </p:nvSpPr>
        <p:spPr>
          <a:xfrm>
            <a:off x="10058400" y="8686800"/>
            <a:ext cx="1463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13 / 22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412480" y="5760720"/>
            <a:ext cx="365760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600" b="1" dirty="0">
                <a:solidFill>
                  <a:srgbClr val="EEF7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</a:t>
            </a:r>
            <a:endParaRPr lang="en-US" sz="176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300" b="1" spc="-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Portfolio (2/3)</a:t>
            </a:r>
            <a:endParaRPr lang="en-US" sz="3300" dirty="0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 대표 포트폴리오 · PC+모바일 반응형 · 500+ 제작 실적</a:t>
            </a:r>
            <a:endParaRPr lang="en-US" sz="1450" dirty="0"/>
          </a:p>
        </p:txBody>
      </p:sp>
      <p:sp>
        <p:nvSpPr>
          <p:cNvPr id="6" name="Text 4"/>
          <p:cNvSpPr/>
          <p:nvPr/>
        </p:nvSpPr>
        <p:spPr>
          <a:xfrm>
            <a:off x="10058400" y="64008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spc="200" kern="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40080" y="2057400"/>
            <a:ext cx="3611880" cy="219456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12318" y="2189074"/>
            <a:ext cx="2600554" cy="144841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77331" y="2275978"/>
            <a:ext cx="2470526" cy="1231148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77331" y="2275978"/>
            <a:ext cx="2470526" cy="12311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876152" y="2319068"/>
            <a:ext cx="296463" cy="36934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77331" y="2423716"/>
            <a:ext cx="2470526" cy="443213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925563" y="2546831"/>
            <a:ext cx="988210" cy="73869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925563" y="2657634"/>
            <a:ext cx="617631" cy="3693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25563" y="2953110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4974" y="3014667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691426" y="2953110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740837" y="3014667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457289" y="2953110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2506700" y="3014667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752539" y="3646627"/>
            <a:ext cx="520111" cy="13167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440473" y="3773729"/>
            <a:ext cx="1144244" cy="5486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493465" y="2452421"/>
            <a:ext cx="650138" cy="1711757"/>
          </a:xfrm>
          <a:prstGeom prst="roundRect">
            <a:avLst>
              <a:gd name="adj" fmla="val 1125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532474" y="2538009"/>
            <a:ext cx="572122" cy="1540581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701509" y="2495215"/>
            <a:ext cx="234050" cy="77029"/>
          </a:xfrm>
          <a:prstGeom prst="roundRect">
            <a:avLst>
              <a:gd name="adj" fmla="val 2374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532474" y="2692067"/>
            <a:ext cx="572122" cy="9243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532474" y="2815313"/>
            <a:ext cx="572122" cy="385145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589686" y="3493169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3589686" y="3693444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688507" y="4095707"/>
            <a:ext cx="260055" cy="20541"/>
          </a:xfrm>
          <a:prstGeom prst="roundRect">
            <a:avLst>
              <a:gd name="adj" fmla="val 44516"/>
            </a:avLst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3063240" y="2185416"/>
            <a:ext cx="1078992" cy="292608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063240" y="2185416"/>
            <a:ext cx="107899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TRAVEL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40080" y="4379976"/>
            <a:ext cx="3611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금강산콘도</a:t>
            </a:r>
            <a:endParaRPr lang="en-US" sz="1900" dirty="0"/>
          </a:p>
        </p:txBody>
      </p:sp>
      <p:sp>
        <p:nvSpPr>
          <p:cNvPr id="34" name="Text 32"/>
          <p:cNvSpPr/>
          <p:nvPr/>
        </p:nvSpPr>
        <p:spPr>
          <a:xfrm>
            <a:off x="640080" y="4754880"/>
            <a:ext cx="3611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▸  kcondo.kr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640080" y="5020056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구매형 반응형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4434840" y="2057400"/>
            <a:ext cx="3611880" cy="219456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507078" y="2189074"/>
            <a:ext cx="2600554" cy="144841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4572091" y="2275978"/>
            <a:ext cx="2470526" cy="1231148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4572091" y="2275978"/>
            <a:ext cx="2470526" cy="12311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4670912" y="2319068"/>
            <a:ext cx="296463" cy="36934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4572091" y="2423716"/>
            <a:ext cx="2470526" cy="443213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4720323" y="2546831"/>
            <a:ext cx="988210" cy="73869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4720323" y="2657634"/>
            <a:ext cx="617631" cy="3693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4720323" y="2953110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4769734" y="3014667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5486186" y="2953110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5535597" y="3014667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6252049" y="2953110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6301460" y="3014667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5547299" y="3646627"/>
            <a:ext cx="520111" cy="13167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5235233" y="3773729"/>
            <a:ext cx="1144244" cy="5486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7288225" y="2452421"/>
            <a:ext cx="650138" cy="1711757"/>
          </a:xfrm>
          <a:prstGeom prst="roundRect">
            <a:avLst>
              <a:gd name="adj" fmla="val 1125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7327234" y="2538009"/>
            <a:ext cx="572122" cy="1540581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7496269" y="2495215"/>
            <a:ext cx="234050" cy="77029"/>
          </a:xfrm>
          <a:prstGeom prst="roundRect">
            <a:avLst>
              <a:gd name="adj" fmla="val 2374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7327234" y="2692067"/>
            <a:ext cx="572122" cy="9243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7327234" y="2815313"/>
            <a:ext cx="572122" cy="385145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7384446" y="3493169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7384446" y="3693444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7483267" y="4095707"/>
            <a:ext cx="260055" cy="20541"/>
          </a:xfrm>
          <a:prstGeom prst="roundRect">
            <a:avLst>
              <a:gd name="adj" fmla="val 44516"/>
            </a:avLst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6858000" y="2185416"/>
            <a:ext cx="1078992" cy="292608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6858000" y="2185416"/>
            <a:ext cx="107899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IT SOLUTION</a:t>
            </a:r>
            <a:endParaRPr lang="en-US" sz="1000" dirty="0"/>
          </a:p>
        </p:txBody>
      </p:sp>
      <p:sp>
        <p:nvSpPr>
          <p:cNvPr id="62" name="Text 60"/>
          <p:cNvSpPr/>
          <p:nvPr/>
        </p:nvSpPr>
        <p:spPr>
          <a:xfrm>
            <a:off x="4434840" y="4379976"/>
            <a:ext cx="3611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맥솔루션</a:t>
            </a:r>
            <a:endParaRPr lang="en-US" sz="1900" dirty="0"/>
          </a:p>
        </p:txBody>
      </p:sp>
      <p:sp>
        <p:nvSpPr>
          <p:cNvPr id="63" name="Text 61"/>
          <p:cNvSpPr/>
          <p:nvPr/>
        </p:nvSpPr>
        <p:spPr>
          <a:xfrm>
            <a:off x="4434840" y="4754880"/>
            <a:ext cx="3611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▸  mapsolutions.co.kr</a:t>
            </a:r>
            <a:endParaRPr lang="en-US" sz="1400" dirty="0"/>
          </a:p>
        </p:txBody>
      </p:sp>
      <p:sp>
        <p:nvSpPr>
          <p:cNvPr id="64" name="Text 62"/>
          <p:cNvSpPr/>
          <p:nvPr/>
        </p:nvSpPr>
        <p:spPr>
          <a:xfrm>
            <a:off x="4434840" y="5020056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비즈니스 반응형</a:t>
            </a:r>
            <a:endParaRPr lang="en-US" sz="1300" dirty="0"/>
          </a:p>
        </p:txBody>
      </p:sp>
      <p:sp>
        <p:nvSpPr>
          <p:cNvPr id="65" name="Shape 63"/>
          <p:cNvSpPr/>
          <p:nvPr/>
        </p:nvSpPr>
        <p:spPr>
          <a:xfrm>
            <a:off x="8229600" y="2057400"/>
            <a:ext cx="3611880" cy="219456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8301838" y="2189074"/>
            <a:ext cx="2600554" cy="144841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8366851" y="2275978"/>
            <a:ext cx="2470526" cy="1231148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8366851" y="2275978"/>
            <a:ext cx="2470526" cy="12311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8465672" y="2319068"/>
            <a:ext cx="296463" cy="36934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8366851" y="2423716"/>
            <a:ext cx="2470526" cy="443213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8515083" y="2546831"/>
            <a:ext cx="988210" cy="73869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8515083" y="2657634"/>
            <a:ext cx="617631" cy="3693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8515083" y="2953110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8564494" y="3014667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9280946" y="2953110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9330357" y="3014667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0046809" y="2953110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0096220" y="3014667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9342059" y="3646627"/>
            <a:ext cx="520111" cy="13167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029993" y="3773729"/>
            <a:ext cx="1144244" cy="5486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11082985" y="2452421"/>
            <a:ext cx="650138" cy="1711757"/>
          </a:xfrm>
          <a:prstGeom prst="roundRect">
            <a:avLst>
              <a:gd name="adj" fmla="val 1125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11121994" y="2538009"/>
            <a:ext cx="572122" cy="1540581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1291029" y="2495215"/>
            <a:ext cx="234050" cy="77029"/>
          </a:xfrm>
          <a:prstGeom prst="roundRect">
            <a:avLst>
              <a:gd name="adj" fmla="val 2374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1121994" y="2692067"/>
            <a:ext cx="572122" cy="9243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1121994" y="2815313"/>
            <a:ext cx="572122" cy="385145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1179206" y="3493169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1179206" y="3693444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278027" y="4095707"/>
            <a:ext cx="260055" cy="20541"/>
          </a:xfrm>
          <a:prstGeom prst="roundRect">
            <a:avLst>
              <a:gd name="adj" fmla="val 44516"/>
            </a:avLst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0652760" y="2185416"/>
            <a:ext cx="1078992" cy="292608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90" name="Text 88"/>
          <p:cNvSpPr/>
          <p:nvPr/>
        </p:nvSpPr>
        <p:spPr>
          <a:xfrm>
            <a:off x="10652760" y="2185416"/>
            <a:ext cx="107899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LAW FIRM</a:t>
            </a:r>
            <a:endParaRPr lang="en-US" sz="1000" dirty="0"/>
          </a:p>
        </p:txBody>
      </p:sp>
      <p:sp>
        <p:nvSpPr>
          <p:cNvPr id="91" name="Text 89"/>
          <p:cNvSpPr/>
          <p:nvPr/>
        </p:nvSpPr>
        <p:spPr>
          <a:xfrm>
            <a:off x="8229600" y="4379976"/>
            <a:ext cx="3611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조이앤파트너스</a:t>
            </a:r>
            <a:endParaRPr lang="en-US" sz="1900" dirty="0"/>
          </a:p>
        </p:txBody>
      </p:sp>
      <p:sp>
        <p:nvSpPr>
          <p:cNvPr id="92" name="Text 90"/>
          <p:cNvSpPr/>
          <p:nvPr/>
        </p:nvSpPr>
        <p:spPr>
          <a:xfrm>
            <a:off x="8229600" y="4754880"/>
            <a:ext cx="3611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▸  joynpartners.com</a:t>
            </a:r>
            <a:endParaRPr lang="en-US" sz="1400" dirty="0"/>
          </a:p>
        </p:txBody>
      </p:sp>
      <p:sp>
        <p:nvSpPr>
          <p:cNvPr id="93" name="Text 91"/>
          <p:cNvSpPr/>
          <p:nvPr/>
        </p:nvSpPr>
        <p:spPr>
          <a:xfrm>
            <a:off x="8229600" y="5020056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구매형 반응형</a:t>
            </a:r>
            <a:endParaRPr lang="en-US" sz="1300" dirty="0"/>
          </a:p>
        </p:txBody>
      </p:sp>
      <p:sp>
        <p:nvSpPr>
          <p:cNvPr id="94" name="Shape 92"/>
          <p:cNvSpPr/>
          <p:nvPr/>
        </p:nvSpPr>
        <p:spPr>
          <a:xfrm>
            <a:off x="640080" y="5413248"/>
            <a:ext cx="3611880" cy="219456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712318" y="5544922"/>
            <a:ext cx="2600554" cy="144841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777331" y="5631826"/>
            <a:ext cx="2470526" cy="1231148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777331" y="5631826"/>
            <a:ext cx="2470526" cy="12311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876152" y="5674916"/>
            <a:ext cx="296463" cy="36934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777331" y="5779564"/>
            <a:ext cx="2470526" cy="443213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925563" y="5902679"/>
            <a:ext cx="988210" cy="73869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925563" y="6013482"/>
            <a:ext cx="617631" cy="3693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925563" y="6308958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974974" y="6370515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691426" y="6308958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740837" y="6370515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06" name="Shape 104"/>
          <p:cNvSpPr/>
          <p:nvPr/>
        </p:nvSpPr>
        <p:spPr>
          <a:xfrm>
            <a:off x="2457289" y="6308958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07" name="Shape 105"/>
          <p:cNvSpPr/>
          <p:nvPr/>
        </p:nvSpPr>
        <p:spPr>
          <a:xfrm>
            <a:off x="2506700" y="6370515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08" name="Shape 106"/>
          <p:cNvSpPr/>
          <p:nvPr/>
        </p:nvSpPr>
        <p:spPr>
          <a:xfrm>
            <a:off x="1752539" y="7002475"/>
            <a:ext cx="520111" cy="13167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09" name="Shape 107"/>
          <p:cNvSpPr/>
          <p:nvPr/>
        </p:nvSpPr>
        <p:spPr>
          <a:xfrm>
            <a:off x="1440473" y="7129577"/>
            <a:ext cx="1144244" cy="5486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10" name="Shape 108"/>
          <p:cNvSpPr/>
          <p:nvPr/>
        </p:nvSpPr>
        <p:spPr>
          <a:xfrm>
            <a:off x="3493465" y="5808269"/>
            <a:ext cx="650138" cy="1711757"/>
          </a:xfrm>
          <a:prstGeom prst="roundRect">
            <a:avLst>
              <a:gd name="adj" fmla="val 1125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11" name="Shape 109"/>
          <p:cNvSpPr/>
          <p:nvPr/>
        </p:nvSpPr>
        <p:spPr>
          <a:xfrm>
            <a:off x="3532474" y="5893857"/>
            <a:ext cx="572122" cy="1540581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112" name="Shape 110"/>
          <p:cNvSpPr/>
          <p:nvPr/>
        </p:nvSpPr>
        <p:spPr>
          <a:xfrm>
            <a:off x="3701509" y="5851063"/>
            <a:ext cx="234050" cy="77029"/>
          </a:xfrm>
          <a:prstGeom prst="roundRect">
            <a:avLst>
              <a:gd name="adj" fmla="val 2374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13" name="Shape 111"/>
          <p:cNvSpPr/>
          <p:nvPr/>
        </p:nvSpPr>
        <p:spPr>
          <a:xfrm>
            <a:off x="3532474" y="6047915"/>
            <a:ext cx="572122" cy="9243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14" name="Shape 112"/>
          <p:cNvSpPr/>
          <p:nvPr/>
        </p:nvSpPr>
        <p:spPr>
          <a:xfrm>
            <a:off x="3532474" y="6171161"/>
            <a:ext cx="572122" cy="385145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15" name="Shape 113"/>
          <p:cNvSpPr/>
          <p:nvPr/>
        </p:nvSpPr>
        <p:spPr>
          <a:xfrm>
            <a:off x="3589686" y="6849017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16" name="Shape 114"/>
          <p:cNvSpPr/>
          <p:nvPr/>
        </p:nvSpPr>
        <p:spPr>
          <a:xfrm>
            <a:off x="3589686" y="7049292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17" name="Shape 115"/>
          <p:cNvSpPr/>
          <p:nvPr/>
        </p:nvSpPr>
        <p:spPr>
          <a:xfrm>
            <a:off x="3688507" y="7451555"/>
            <a:ext cx="260055" cy="20541"/>
          </a:xfrm>
          <a:prstGeom prst="roundRect">
            <a:avLst>
              <a:gd name="adj" fmla="val 44516"/>
            </a:avLst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118" name="Shape 116"/>
          <p:cNvSpPr/>
          <p:nvPr/>
        </p:nvSpPr>
        <p:spPr>
          <a:xfrm>
            <a:off x="3063240" y="5541264"/>
            <a:ext cx="1078992" cy="292608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19" name="Text 117"/>
          <p:cNvSpPr/>
          <p:nvPr/>
        </p:nvSpPr>
        <p:spPr>
          <a:xfrm>
            <a:off x="3063240" y="5541264"/>
            <a:ext cx="107899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HEALTHCARE</a:t>
            </a:r>
            <a:endParaRPr lang="en-US" sz="1000" dirty="0"/>
          </a:p>
        </p:txBody>
      </p:sp>
      <p:sp>
        <p:nvSpPr>
          <p:cNvPr id="120" name="Text 118"/>
          <p:cNvSpPr/>
          <p:nvPr/>
        </p:nvSpPr>
        <p:spPr>
          <a:xfrm>
            <a:off x="640080" y="7735824"/>
            <a:ext cx="3611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올케어</a:t>
            </a:r>
            <a:endParaRPr lang="en-US" sz="1900" dirty="0"/>
          </a:p>
        </p:txBody>
      </p:sp>
      <p:sp>
        <p:nvSpPr>
          <p:cNvPr id="121" name="Text 119"/>
          <p:cNvSpPr/>
          <p:nvPr/>
        </p:nvSpPr>
        <p:spPr>
          <a:xfrm>
            <a:off x="640080" y="8110728"/>
            <a:ext cx="3611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▸  allcare01.kr</a:t>
            </a:r>
            <a:endParaRPr lang="en-US" sz="1400" dirty="0"/>
          </a:p>
        </p:txBody>
      </p:sp>
      <p:sp>
        <p:nvSpPr>
          <p:cNvPr id="122" name="Text 120"/>
          <p:cNvSpPr/>
          <p:nvPr/>
        </p:nvSpPr>
        <p:spPr>
          <a:xfrm>
            <a:off x="640080" y="8375904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베이직 반응형</a:t>
            </a:r>
            <a:endParaRPr lang="en-US" sz="1300" dirty="0"/>
          </a:p>
        </p:txBody>
      </p:sp>
      <p:sp>
        <p:nvSpPr>
          <p:cNvPr id="123" name="Shape 121"/>
          <p:cNvSpPr/>
          <p:nvPr/>
        </p:nvSpPr>
        <p:spPr>
          <a:xfrm>
            <a:off x="4434840" y="5413248"/>
            <a:ext cx="3611880" cy="219456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24" name="Shape 122"/>
          <p:cNvSpPr/>
          <p:nvPr/>
        </p:nvSpPr>
        <p:spPr>
          <a:xfrm>
            <a:off x="4507078" y="5544922"/>
            <a:ext cx="2600554" cy="144841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25" name="Shape 123"/>
          <p:cNvSpPr/>
          <p:nvPr/>
        </p:nvSpPr>
        <p:spPr>
          <a:xfrm>
            <a:off x="4572091" y="5631826"/>
            <a:ext cx="2470526" cy="1231148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126" name="Shape 124"/>
          <p:cNvSpPr/>
          <p:nvPr/>
        </p:nvSpPr>
        <p:spPr>
          <a:xfrm>
            <a:off x="4572091" y="5631826"/>
            <a:ext cx="2470526" cy="12311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27" name="Shape 125"/>
          <p:cNvSpPr/>
          <p:nvPr/>
        </p:nvSpPr>
        <p:spPr>
          <a:xfrm>
            <a:off x="4670912" y="5674916"/>
            <a:ext cx="296463" cy="36934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28" name="Shape 126"/>
          <p:cNvSpPr/>
          <p:nvPr/>
        </p:nvSpPr>
        <p:spPr>
          <a:xfrm>
            <a:off x="4572091" y="5779564"/>
            <a:ext cx="2470526" cy="443213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29" name="Shape 127"/>
          <p:cNvSpPr/>
          <p:nvPr/>
        </p:nvSpPr>
        <p:spPr>
          <a:xfrm>
            <a:off x="4720323" y="5902679"/>
            <a:ext cx="988210" cy="73869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0" name="Shape 128"/>
          <p:cNvSpPr/>
          <p:nvPr/>
        </p:nvSpPr>
        <p:spPr>
          <a:xfrm>
            <a:off x="4720323" y="6013482"/>
            <a:ext cx="617631" cy="3693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1" name="Shape 129"/>
          <p:cNvSpPr/>
          <p:nvPr/>
        </p:nvSpPr>
        <p:spPr>
          <a:xfrm>
            <a:off x="4720323" y="6308958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32" name="Shape 130"/>
          <p:cNvSpPr/>
          <p:nvPr/>
        </p:nvSpPr>
        <p:spPr>
          <a:xfrm>
            <a:off x="4769734" y="6370515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33" name="Shape 131"/>
          <p:cNvSpPr/>
          <p:nvPr/>
        </p:nvSpPr>
        <p:spPr>
          <a:xfrm>
            <a:off x="5486186" y="6308958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34" name="Shape 132"/>
          <p:cNvSpPr/>
          <p:nvPr/>
        </p:nvSpPr>
        <p:spPr>
          <a:xfrm>
            <a:off x="5535597" y="6370515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35" name="Shape 133"/>
          <p:cNvSpPr/>
          <p:nvPr/>
        </p:nvSpPr>
        <p:spPr>
          <a:xfrm>
            <a:off x="6252049" y="6308958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36" name="Shape 134"/>
          <p:cNvSpPr/>
          <p:nvPr/>
        </p:nvSpPr>
        <p:spPr>
          <a:xfrm>
            <a:off x="6301460" y="6370515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37" name="Shape 135"/>
          <p:cNvSpPr/>
          <p:nvPr/>
        </p:nvSpPr>
        <p:spPr>
          <a:xfrm>
            <a:off x="5547299" y="7002475"/>
            <a:ext cx="520111" cy="13167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38" name="Shape 136"/>
          <p:cNvSpPr/>
          <p:nvPr/>
        </p:nvSpPr>
        <p:spPr>
          <a:xfrm>
            <a:off x="5235233" y="7129577"/>
            <a:ext cx="1144244" cy="5486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39" name="Shape 137"/>
          <p:cNvSpPr/>
          <p:nvPr/>
        </p:nvSpPr>
        <p:spPr>
          <a:xfrm>
            <a:off x="7288225" y="5808269"/>
            <a:ext cx="650138" cy="1711757"/>
          </a:xfrm>
          <a:prstGeom prst="roundRect">
            <a:avLst>
              <a:gd name="adj" fmla="val 1125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40" name="Shape 138"/>
          <p:cNvSpPr/>
          <p:nvPr/>
        </p:nvSpPr>
        <p:spPr>
          <a:xfrm>
            <a:off x="7327234" y="5893857"/>
            <a:ext cx="572122" cy="1540581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141" name="Shape 139"/>
          <p:cNvSpPr/>
          <p:nvPr/>
        </p:nvSpPr>
        <p:spPr>
          <a:xfrm>
            <a:off x="7496269" y="5851063"/>
            <a:ext cx="234050" cy="77029"/>
          </a:xfrm>
          <a:prstGeom prst="roundRect">
            <a:avLst>
              <a:gd name="adj" fmla="val 2374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42" name="Shape 140"/>
          <p:cNvSpPr/>
          <p:nvPr/>
        </p:nvSpPr>
        <p:spPr>
          <a:xfrm>
            <a:off x="7327234" y="6047915"/>
            <a:ext cx="572122" cy="9243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43" name="Shape 141"/>
          <p:cNvSpPr/>
          <p:nvPr/>
        </p:nvSpPr>
        <p:spPr>
          <a:xfrm>
            <a:off x="7327234" y="6171161"/>
            <a:ext cx="572122" cy="385145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44" name="Shape 142"/>
          <p:cNvSpPr/>
          <p:nvPr/>
        </p:nvSpPr>
        <p:spPr>
          <a:xfrm>
            <a:off x="7384446" y="6849017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45" name="Shape 143"/>
          <p:cNvSpPr/>
          <p:nvPr/>
        </p:nvSpPr>
        <p:spPr>
          <a:xfrm>
            <a:off x="7384446" y="7049292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46" name="Shape 144"/>
          <p:cNvSpPr/>
          <p:nvPr/>
        </p:nvSpPr>
        <p:spPr>
          <a:xfrm>
            <a:off x="7483267" y="7451555"/>
            <a:ext cx="260055" cy="20541"/>
          </a:xfrm>
          <a:prstGeom prst="roundRect">
            <a:avLst>
              <a:gd name="adj" fmla="val 44516"/>
            </a:avLst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147" name="Shape 145"/>
          <p:cNvSpPr/>
          <p:nvPr/>
        </p:nvSpPr>
        <p:spPr>
          <a:xfrm>
            <a:off x="6858000" y="5541264"/>
            <a:ext cx="1078992" cy="292608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48" name="Text 146"/>
          <p:cNvSpPr/>
          <p:nvPr/>
        </p:nvSpPr>
        <p:spPr>
          <a:xfrm>
            <a:off x="6858000" y="5541264"/>
            <a:ext cx="107899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EDUCATION</a:t>
            </a:r>
            <a:endParaRPr lang="en-US" sz="1000" dirty="0"/>
          </a:p>
        </p:txBody>
      </p:sp>
      <p:sp>
        <p:nvSpPr>
          <p:cNvPr id="149" name="Text 147"/>
          <p:cNvSpPr/>
          <p:nvPr/>
        </p:nvSpPr>
        <p:spPr>
          <a:xfrm>
            <a:off x="4434840" y="7735824"/>
            <a:ext cx="3611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COM100 학원</a:t>
            </a:r>
            <a:endParaRPr lang="en-US" sz="1900" dirty="0"/>
          </a:p>
        </p:txBody>
      </p:sp>
      <p:sp>
        <p:nvSpPr>
          <p:cNvPr id="150" name="Text 148"/>
          <p:cNvSpPr/>
          <p:nvPr/>
        </p:nvSpPr>
        <p:spPr>
          <a:xfrm>
            <a:off x="4434840" y="8110728"/>
            <a:ext cx="3611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▸  cum100.kr</a:t>
            </a:r>
            <a:endParaRPr lang="en-US" sz="1400" dirty="0"/>
          </a:p>
        </p:txBody>
      </p:sp>
      <p:sp>
        <p:nvSpPr>
          <p:cNvPr id="151" name="Text 149"/>
          <p:cNvSpPr/>
          <p:nvPr/>
        </p:nvSpPr>
        <p:spPr>
          <a:xfrm>
            <a:off x="4434840" y="8375904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울티마 반응형</a:t>
            </a:r>
            <a:endParaRPr lang="en-US" sz="1300" dirty="0"/>
          </a:p>
        </p:txBody>
      </p:sp>
      <p:sp>
        <p:nvSpPr>
          <p:cNvPr id="152" name="Shape 150"/>
          <p:cNvSpPr/>
          <p:nvPr/>
        </p:nvSpPr>
        <p:spPr>
          <a:xfrm>
            <a:off x="8229600" y="5413248"/>
            <a:ext cx="3611880" cy="219456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53" name="Shape 151"/>
          <p:cNvSpPr/>
          <p:nvPr/>
        </p:nvSpPr>
        <p:spPr>
          <a:xfrm>
            <a:off x="8301838" y="5544922"/>
            <a:ext cx="2600554" cy="144841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54" name="Shape 152"/>
          <p:cNvSpPr/>
          <p:nvPr/>
        </p:nvSpPr>
        <p:spPr>
          <a:xfrm>
            <a:off x="8366851" y="5631826"/>
            <a:ext cx="2470526" cy="1231148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155" name="Shape 153"/>
          <p:cNvSpPr/>
          <p:nvPr/>
        </p:nvSpPr>
        <p:spPr>
          <a:xfrm>
            <a:off x="8366851" y="5631826"/>
            <a:ext cx="2470526" cy="12311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56" name="Shape 154"/>
          <p:cNvSpPr/>
          <p:nvPr/>
        </p:nvSpPr>
        <p:spPr>
          <a:xfrm>
            <a:off x="8465672" y="5674916"/>
            <a:ext cx="296463" cy="36934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57" name="Shape 155"/>
          <p:cNvSpPr/>
          <p:nvPr/>
        </p:nvSpPr>
        <p:spPr>
          <a:xfrm>
            <a:off x="8366851" y="5779564"/>
            <a:ext cx="2470526" cy="443213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58" name="Shape 156"/>
          <p:cNvSpPr/>
          <p:nvPr/>
        </p:nvSpPr>
        <p:spPr>
          <a:xfrm>
            <a:off x="8515083" y="5902679"/>
            <a:ext cx="988210" cy="73869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9" name="Shape 157"/>
          <p:cNvSpPr/>
          <p:nvPr/>
        </p:nvSpPr>
        <p:spPr>
          <a:xfrm>
            <a:off x="8515083" y="6013482"/>
            <a:ext cx="617631" cy="3693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0" name="Shape 158"/>
          <p:cNvSpPr/>
          <p:nvPr/>
        </p:nvSpPr>
        <p:spPr>
          <a:xfrm>
            <a:off x="8515083" y="6308958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61" name="Shape 159"/>
          <p:cNvSpPr/>
          <p:nvPr/>
        </p:nvSpPr>
        <p:spPr>
          <a:xfrm>
            <a:off x="8564494" y="6370515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62" name="Shape 160"/>
          <p:cNvSpPr/>
          <p:nvPr/>
        </p:nvSpPr>
        <p:spPr>
          <a:xfrm>
            <a:off x="9280946" y="6308958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63" name="Shape 161"/>
          <p:cNvSpPr/>
          <p:nvPr/>
        </p:nvSpPr>
        <p:spPr>
          <a:xfrm>
            <a:off x="9330357" y="6370515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64" name="Shape 162"/>
          <p:cNvSpPr/>
          <p:nvPr/>
        </p:nvSpPr>
        <p:spPr>
          <a:xfrm>
            <a:off x="10046809" y="6308958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65" name="Shape 163"/>
          <p:cNvSpPr/>
          <p:nvPr/>
        </p:nvSpPr>
        <p:spPr>
          <a:xfrm>
            <a:off x="10096220" y="6370515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66" name="Shape 164"/>
          <p:cNvSpPr/>
          <p:nvPr/>
        </p:nvSpPr>
        <p:spPr>
          <a:xfrm>
            <a:off x="9342059" y="7002475"/>
            <a:ext cx="520111" cy="13167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67" name="Shape 165"/>
          <p:cNvSpPr/>
          <p:nvPr/>
        </p:nvSpPr>
        <p:spPr>
          <a:xfrm>
            <a:off x="9029993" y="7129577"/>
            <a:ext cx="1144244" cy="5486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68" name="Shape 166"/>
          <p:cNvSpPr/>
          <p:nvPr/>
        </p:nvSpPr>
        <p:spPr>
          <a:xfrm>
            <a:off x="11082985" y="5808269"/>
            <a:ext cx="650138" cy="1711757"/>
          </a:xfrm>
          <a:prstGeom prst="roundRect">
            <a:avLst>
              <a:gd name="adj" fmla="val 1125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69" name="Shape 167"/>
          <p:cNvSpPr/>
          <p:nvPr/>
        </p:nvSpPr>
        <p:spPr>
          <a:xfrm>
            <a:off x="11121994" y="5893857"/>
            <a:ext cx="572122" cy="1540581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170" name="Shape 168"/>
          <p:cNvSpPr/>
          <p:nvPr/>
        </p:nvSpPr>
        <p:spPr>
          <a:xfrm>
            <a:off x="11291029" y="5851063"/>
            <a:ext cx="234050" cy="77029"/>
          </a:xfrm>
          <a:prstGeom prst="roundRect">
            <a:avLst>
              <a:gd name="adj" fmla="val 2374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71" name="Shape 169"/>
          <p:cNvSpPr/>
          <p:nvPr/>
        </p:nvSpPr>
        <p:spPr>
          <a:xfrm>
            <a:off x="11121994" y="6047915"/>
            <a:ext cx="572122" cy="9243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72" name="Shape 170"/>
          <p:cNvSpPr/>
          <p:nvPr/>
        </p:nvSpPr>
        <p:spPr>
          <a:xfrm>
            <a:off x="11121994" y="6171161"/>
            <a:ext cx="572122" cy="385145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73" name="Shape 171"/>
          <p:cNvSpPr/>
          <p:nvPr/>
        </p:nvSpPr>
        <p:spPr>
          <a:xfrm>
            <a:off x="11179206" y="6849017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74" name="Shape 172"/>
          <p:cNvSpPr/>
          <p:nvPr/>
        </p:nvSpPr>
        <p:spPr>
          <a:xfrm>
            <a:off x="11179206" y="7049292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75" name="Shape 173"/>
          <p:cNvSpPr/>
          <p:nvPr/>
        </p:nvSpPr>
        <p:spPr>
          <a:xfrm>
            <a:off x="11278027" y="7451555"/>
            <a:ext cx="260055" cy="20541"/>
          </a:xfrm>
          <a:prstGeom prst="roundRect">
            <a:avLst>
              <a:gd name="adj" fmla="val 44516"/>
            </a:avLst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176" name="Shape 174"/>
          <p:cNvSpPr/>
          <p:nvPr/>
        </p:nvSpPr>
        <p:spPr>
          <a:xfrm>
            <a:off x="10652760" y="5541264"/>
            <a:ext cx="1078992" cy="292608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77" name="Text 175"/>
          <p:cNvSpPr/>
          <p:nvPr/>
        </p:nvSpPr>
        <p:spPr>
          <a:xfrm>
            <a:off x="10652760" y="5541264"/>
            <a:ext cx="107899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F&amp;B</a:t>
            </a:r>
            <a:endParaRPr lang="en-US" sz="1000" dirty="0"/>
          </a:p>
        </p:txBody>
      </p:sp>
      <p:sp>
        <p:nvSpPr>
          <p:cNvPr id="178" name="Text 176"/>
          <p:cNvSpPr/>
          <p:nvPr/>
        </p:nvSpPr>
        <p:spPr>
          <a:xfrm>
            <a:off x="8229600" y="7735824"/>
            <a:ext cx="3611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코젤코리아</a:t>
            </a:r>
            <a:endParaRPr lang="en-US" sz="1900" dirty="0"/>
          </a:p>
        </p:txBody>
      </p:sp>
      <p:sp>
        <p:nvSpPr>
          <p:cNvPr id="179" name="Text 177"/>
          <p:cNvSpPr/>
          <p:nvPr/>
        </p:nvSpPr>
        <p:spPr>
          <a:xfrm>
            <a:off x="8229600" y="8110728"/>
            <a:ext cx="3611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▸  kozel.co.kr</a:t>
            </a:r>
            <a:endParaRPr lang="en-US" sz="1400" dirty="0"/>
          </a:p>
        </p:txBody>
      </p:sp>
      <p:sp>
        <p:nvSpPr>
          <p:cNvPr id="180" name="Text 178"/>
          <p:cNvSpPr/>
          <p:nvPr/>
        </p:nvSpPr>
        <p:spPr>
          <a:xfrm>
            <a:off x="8229600" y="8375904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BIZ기획 반응형</a:t>
            </a:r>
            <a:endParaRPr lang="en-US" sz="1300" dirty="0"/>
          </a:p>
        </p:txBody>
      </p:sp>
      <p:sp>
        <p:nvSpPr>
          <p:cNvPr id="181" name="Shape 179"/>
          <p:cNvSpPr/>
          <p:nvPr/>
        </p:nvSpPr>
        <p:spPr>
          <a:xfrm>
            <a:off x="640080" y="8613648"/>
            <a:ext cx="10908792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182" name="Text 180"/>
          <p:cNvSpPr/>
          <p:nvPr/>
        </p:nvSpPr>
        <p:spPr>
          <a:xfrm>
            <a:off x="640080" y="8686800"/>
            <a:ext cx="7315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15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  ·  COMPANY PROFILE 2026</a:t>
            </a:r>
            <a:endParaRPr lang="en-US" sz="1300" dirty="0"/>
          </a:p>
        </p:txBody>
      </p:sp>
      <p:sp>
        <p:nvSpPr>
          <p:cNvPr id="183" name="Text 181"/>
          <p:cNvSpPr/>
          <p:nvPr/>
        </p:nvSpPr>
        <p:spPr>
          <a:xfrm>
            <a:off x="10058400" y="8686800"/>
            <a:ext cx="1463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14 / 22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274320"/>
            <a:ext cx="256032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320" b="1" dirty="0">
                <a:solidFill>
                  <a:srgbClr val="F4FBF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</a:t>
            </a:r>
            <a:endParaRPr lang="en-US" sz="1232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300" b="1" spc="-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Portfolio (3/3)</a:t>
            </a:r>
            <a:endParaRPr lang="en-US" sz="3300" dirty="0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 대표 포트폴리오 · PC+모바일 반응형 · 500+ 제작 실적</a:t>
            </a:r>
            <a:endParaRPr lang="en-US" sz="1450" dirty="0"/>
          </a:p>
        </p:txBody>
      </p:sp>
      <p:sp>
        <p:nvSpPr>
          <p:cNvPr id="6" name="Text 4"/>
          <p:cNvSpPr/>
          <p:nvPr/>
        </p:nvSpPr>
        <p:spPr>
          <a:xfrm>
            <a:off x="10058400" y="64008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spc="200" kern="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40080" y="2057400"/>
            <a:ext cx="3611880" cy="219456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12318" y="2189074"/>
            <a:ext cx="2600554" cy="144841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77331" y="2275978"/>
            <a:ext cx="2470526" cy="1231148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77331" y="2275978"/>
            <a:ext cx="2470526" cy="12311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876152" y="2319068"/>
            <a:ext cx="296463" cy="36934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77331" y="2423716"/>
            <a:ext cx="2470526" cy="443213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925563" y="2546831"/>
            <a:ext cx="988210" cy="73869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925563" y="2657634"/>
            <a:ext cx="617631" cy="3693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25563" y="2953110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4974" y="3014667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691426" y="2953110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740837" y="3014667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457289" y="2953110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2506700" y="3014667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752539" y="3646627"/>
            <a:ext cx="520111" cy="13167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440473" y="3773729"/>
            <a:ext cx="1144244" cy="5486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493465" y="2452421"/>
            <a:ext cx="650138" cy="1711757"/>
          </a:xfrm>
          <a:prstGeom prst="roundRect">
            <a:avLst>
              <a:gd name="adj" fmla="val 1125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532474" y="2538009"/>
            <a:ext cx="572122" cy="1540581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701509" y="2495215"/>
            <a:ext cx="234050" cy="77029"/>
          </a:xfrm>
          <a:prstGeom prst="roundRect">
            <a:avLst>
              <a:gd name="adj" fmla="val 2374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532474" y="2692067"/>
            <a:ext cx="572122" cy="9243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532474" y="2815313"/>
            <a:ext cx="572122" cy="385145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589686" y="3493169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3589686" y="3693444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688507" y="4095707"/>
            <a:ext cx="260055" cy="20541"/>
          </a:xfrm>
          <a:prstGeom prst="roundRect">
            <a:avLst>
              <a:gd name="adj" fmla="val 44516"/>
            </a:avLst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3063240" y="2185416"/>
            <a:ext cx="1078992" cy="292608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063240" y="2185416"/>
            <a:ext cx="107899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INDUSTRY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40080" y="4379976"/>
            <a:ext cx="3611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강원라디칼</a:t>
            </a:r>
            <a:endParaRPr lang="en-US" sz="1900" dirty="0"/>
          </a:p>
        </p:txBody>
      </p:sp>
      <p:sp>
        <p:nvSpPr>
          <p:cNvPr id="34" name="Text 32"/>
          <p:cNvSpPr/>
          <p:nvPr/>
        </p:nvSpPr>
        <p:spPr>
          <a:xfrm>
            <a:off x="640080" y="4754880"/>
            <a:ext cx="3611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▸  kangwon7.com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640080" y="5020056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울티마 반응형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4434840" y="2057400"/>
            <a:ext cx="3611880" cy="219456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507078" y="2189074"/>
            <a:ext cx="2600554" cy="144841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4572091" y="2275978"/>
            <a:ext cx="2470526" cy="1231148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4572091" y="2275978"/>
            <a:ext cx="2470526" cy="12311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4670912" y="2319068"/>
            <a:ext cx="296463" cy="36934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4572091" y="2423716"/>
            <a:ext cx="2470526" cy="443213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4720323" y="2546831"/>
            <a:ext cx="988210" cy="73869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4720323" y="2657634"/>
            <a:ext cx="617631" cy="3693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4720323" y="2953110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4769734" y="3014667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5486186" y="2953110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5535597" y="3014667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6252049" y="2953110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6301460" y="3014667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5547299" y="3646627"/>
            <a:ext cx="520111" cy="13167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5235233" y="3773729"/>
            <a:ext cx="1144244" cy="5486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7288225" y="2452421"/>
            <a:ext cx="650138" cy="1711757"/>
          </a:xfrm>
          <a:prstGeom prst="roundRect">
            <a:avLst>
              <a:gd name="adj" fmla="val 1125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7327234" y="2538009"/>
            <a:ext cx="572122" cy="1540581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7496269" y="2495215"/>
            <a:ext cx="234050" cy="77029"/>
          </a:xfrm>
          <a:prstGeom prst="roundRect">
            <a:avLst>
              <a:gd name="adj" fmla="val 2374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7327234" y="2692067"/>
            <a:ext cx="572122" cy="9243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7327234" y="2815313"/>
            <a:ext cx="572122" cy="385145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7384446" y="3493169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7384446" y="3693444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7483267" y="4095707"/>
            <a:ext cx="260055" cy="20541"/>
          </a:xfrm>
          <a:prstGeom prst="roundRect">
            <a:avLst>
              <a:gd name="adj" fmla="val 44516"/>
            </a:avLst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6858000" y="2185416"/>
            <a:ext cx="1078992" cy="292608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6858000" y="2185416"/>
            <a:ext cx="107899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DESIGN</a:t>
            </a:r>
            <a:endParaRPr lang="en-US" sz="1000" dirty="0"/>
          </a:p>
        </p:txBody>
      </p:sp>
      <p:sp>
        <p:nvSpPr>
          <p:cNvPr id="62" name="Text 60"/>
          <p:cNvSpPr/>
          <p:nvPr/>
        </p:nvSpPr>
        <p:spPr>
          <a:xfrm>
            <a:off x="4434840" y="4379976"/>
            <a:ext cx="3611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이경디자인</a:t>
            </a:r>
            <a:endParaRPr lang="en-US" sz="1900" dirty="0"/>
          </a:p>
        </p:txBody>
      </p:sp>
      <p:sp>
        <p:nvSpPr>
          <p:cNvPr id="63" name="Text 61"/>
          <p:cNvSpPr/>
          <p:nvPr/>
        </p:nvSpPr>
        <p:spPr>
          <a:xfrm>
            <a:off x="4434840" y="4754880"/>
            <a:ext cx="3611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▸  e-kyungdesign.co.kr</a:t>
            </a:r>
            <a:endParaRPr lang="en-US" sz="1400" dirty="0"/>
          </a:p>
        </p:txBody>
      </p:sp>
      <p:sp>
        <p:nvSpPr>
          <p:cNvPr id="64" name="Text 62"/>
          <p:cNvSpPr/>
          <p:nvPr/>
        </p:nvSpPr>
        <p:spPr>
          <a:xfrm>
            <a:off x="4434840" y="5020056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울티마 반응형</a:t>
            </a:r>
            <a:endParaRPr lang="en-US" sz="1300" dirty="0"/>
          </a:p>
        </p:txBody>
      </p:sp>
      <p:sp>
        <p:nvSpPr>
          <p:cNvPr id="65" name="Shape 63"/>
          <p:cNvSpPr/>
          <p:nvPr/>
        </p:nvSpPr>
        <p:spPr>
          <a:xfrm>
            <a:off x="8229600" y="2057400"/>
            <a:ext cx="3611880" cy="219456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8301838" y="2189074"/>
            <a:ext cx="2600554" cy="144841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8366851" y="2275978"/>
            <a:ext cx="2470526" cy="1231148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8366851" y="2275978"/>
            <a:ext cx="2470526" cy="12311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8465672" y="2319068"/>
            <a:ext cx="296463" cy="36934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8366851" y="2423716"/>
            <a:ext cx="2470526" cy="443213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8515083" y="2546831"/>
            <a:ext cx="988210" cy="73869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8515083" y="2657634"/>
            <a:ext cx="617631" cy="3693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8515083" y="2953110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8564494" y="3014667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9280946" y="2953110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9330357" y="3014667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0046809" y="2953110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0096220" y="3014667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9342059" y="3646627"/>
            <a:ext cx="520111" cy="13167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029993" y="3773729"/>
            <a:ext cx="1144244" cy="5486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11082985" y="2452421"/>
            <a:ext cx="650138" cy="1711757"/>
          </a:xfrm>
          <a:prstGeom prst="roundRect">
            <a:avLst>
              <a:gd name="adj" fmla="val 1125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11121994" y="2538009"/>
            <a:ext cx="572122" cy="1540581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1291029" y="2495215"/>
            <a:ext cx="234050" cy="77029"/>
          </a:xfrm>
          <a:prstGeom prst="roundRect">
            <a:avLst>
              <a:gd name="adj" fmla="val 2374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1121994" y="2692067"/>
            <a:ext cx="572122" cy="9243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1121994" y="2815313"/>
            <a:ext cx="572122" cy="385145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1179206" y="3493169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1179206" y="3693444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278027" y="4095707"/>
            <a:ext cx="260055" cy="20541"/>
          </a:xfrm>
          <a:prstGeom prst="roundRect">
            <a:avLst>
              <a:gd name="adj" fmla="val 44516"/>
            </a:avLst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0652760" y="2185416"/>
            <a:ext cx="1078992" cy="292608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90" name="Text 88"/>
          <p:cNvSpPr/>
          <p:nvPr/>
        </p:nvSpPr>
        <p:spPr>
          <a:xfrm>
            <a:off x="10652760" y="2185416"/>
            <a:ext cx="107899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FASHION</a:t>
            </a:r>
            <a:endParaRPr lang="en-US" sz="1000" dirty="0"/>
          </a:p>
        </p:txBody>
      </p:sp>
      <p:sp>
        <p:nvSpPr>
          <p:cNvPr id="91" name="Text 89"/>
          <p:cNvSpPr/>
          <p:nvPr/>
        </p:nvSpPr>
        <p:spPr>
          <a:xfrm>
            <a:off x="8229600" y="4379976"/>
            <a:ext cx="3611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일라</a:t>
            </a:r>
            <a:endParaRPr lang="en-US" sz="1900" dirty="0"/>
          </a:p>
        </p:txBody>
      </p:sp>
      <p:sp>
        <p:nvSpPr>
          <p:cNvPr id="92" name="Text 90"/>
          <p:cNvSpPr/>
          <p:nvPr/>
        </p:nvSpPr>
        <p:spPr>
          <a:xfrm>
            <a:off x="8229600" y="4754880"/>
            <a:ext cx="3611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▸  illa.co.kr</a:t>
            </a:r>
            <a:endParaRPr lang="en-US" sz="1400" dirty="0"/>
          </a:p>
        </p:txBody>
      </p:sp>
      <p:sp>
        <p:nvSpPr>
          <p:cNvPr id="93" name="Text 91"/>
          <p:cNvSpPr/>
          <p:nvPr/>
        </p:nvSpPr>
        <p:spPr>
          <a:xfrm>
            <a:off x="8229600" y="5020056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울티마 반응형</a:t>
            </a:r>
            <a:endParaRPr lang="en-US" sz="1300" dirty="0"/>
          </a:p>
        </p:txBody>
      </p:sp>
      <p:sp>
        <p:nvSpPr>
          <p:cNvPr id="94" name="Shape 92"/>
          <p:cNvSpPr/>
          <p:nvPr/>
        </p:nvSpPr>
        <p:spPr>
          <a:xfrm>
            <a:off x="640080" y="5413248"/>
            <a:ext cx="3611880" cy="219456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712318" y="5544922"/>
            <a:ext cx="2600554" cy="144841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777331" y="5631826"/>
            <a:ext cx="2470526" cy="1231148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777331" y="5631826"/>
            <a:ext cx="2470526" cy="12311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876152" y="5674916"/>
            <a:ext cx="296463" cy="36934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777331" y="5779564"/>
            <a:ext cx="2470526" cy="443213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925563" y="5902679"/>
            <a:ext cx="988210" cy="73869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925563" y="6013482"/>
            <a:ext cx="617631" cy="3693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925563" y="6308958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974974" y="6370515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691426" y="6308958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740837" y="6370515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06" name="Shape 104"/>
          <p:cNvSpPr/>
          <p:nvPr/>
        </p:nvSpPr>
        <p:spPr>
          <a:xfrm>
            <a:off x="2457289" y="6308958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07" name="Shape 105"/>
          <p:cNvSpPr/>
          <p:nvPr/>
        </p:nvSpPr>
        <p:spPr>
          <a:xfrm>
            <a:off x="2506700" y="6370515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08" name="Shape 106"/>
          <p:cNvSpPr/>
          <p:nvPr/>
        </p:nvSpPr>
        <p:spPr>
          <a:xfrm>
            <a:off x="1752539" y="7002475"/>
            <a:ext cx="520111" cy="13167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09" name="Shape 107"/>
          <p:cNvSpPr/>
          <p:nvPr/>
        </p:nvSpPr>
        <p:spPr>
          <a:xfrm>
            <a:off x="1440473" y="7129577"/>
            <a:ext cx="1144244" cy="5486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10" name="Shape 108"/>
          <p:cNvSpPr/>
          <p:nvPr/>
        </p:nvSpPr>
        <p:spPr>
          <a:xfrm>
            <a:off x="3493465" y="5808269"/>
            <a:ext cx="650138" cy="1711757"/>
          </a:xfrm>
          <a:prstGeom prst="roundRect">
            <a:avLst>
              <a:gd name="adj" fmla="val 1125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11" name="Shape 109"/>
          <p:cNvSpPr/>
          <p:nvPr/>
        </p:nvSpPr>
        <p:spPr>
          <a:xfrm>
            <a:off x="3532474" y="5893857"/>
            <a:ext cx="572122" cy="1540581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112" name="Shape 110"/>
          <p:cNvSpPr/>
          <p:nvPr/>
        </p:nvSpPr>
        <p:spPr>
          <a:xfrm>
            <a:off x="3701509" y="5851063"/>
            <a:ext cx="234050" cy="77029"/>
          </a:xfrm>
          <a:prstGeom prst="roundRect">
            <a:avLst>
              <a:gd name="adj" fmla="val 2374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13" name="Shape 111"/>
          <p:cNvSpPr/>
          <p:nvPr/>
        </p:nvSpPr>
        <p:spPr>
          <a:xfrm>
            <a:off x="3532474" y="6047915"/>
            <a:ext cx="572122" cy="9243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14" name="Shape 112"/>
          <p:cNvSpPr/>
          <p:nvPr/>
        </p:nvSpPr>
        <p:spPr>
          <a:xfrm>
            <a:off x="3532474" y="6171161"/>
            <a:ext cx="572122" cy="385145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15" name="Shape 113"/>
          <p:cNvSpPr/>
          <p:nvPr/>
        </p:nvSpPr>
        <p:spPr>
          <a:xfrm>
            <a:off x="3589686" y="6849017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16" name="Shape 114"/>
          <p:cNvSpPr/>
          <p:nvPr/>
        </p:nvSpPr>
        <p:spPr>
          <a:xfrm>
            <a:off x="3589686" y="7049292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17" name="Shape 115"/>
          <p:cNvSpPr/>
          <p:nvPr/>
        </p:nvSpPr>
        <p:spPr>
          <a:xfrm>
            <a:off x="3688507" y="7451555"/>
            <a:ext cx="260055" cy="20541"/>
          </a:xfrm>
          <a:prstGeom prst="roundRect">
            <a:avLst>
              <a:gd name="adj" fmla="val 44516"/>
            </a:avLst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118" name="Shape 116"/>
          <p:cNvSpPr/>
          <p:nvPr/>
        </p:nvSpPr>
        <p:spPr>
          <a:xfrm>
            <a:off x="3063240" y="5541264"/>
            <a:ext cx="1078992" cy="292608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19" name="Text 117"/>
          <p:cNvSpPr/>
          <p:nvPr/>
        </p:nvSpPr>
        <p:spPr>
          <a:xfrm>
            <a:off x="3063240" y="5541264"/>
            <a:ext cx="107899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CAFE</a:t>
            </a:r>
            <a:endParaRPr lang="en-US" sz="1000" dirty="0"/>
          </a:p>
        </p:txBody>
      </p:sp>
      <p:sp>
        <p:nvSpPr>
          <p:cNvPr id="120" name="Text 118"/>
          <p:cNvSpPr/>
          <p:nvPr/>
        </p:nvSpPr>
        <p:spPr>
          <a:xfrm>
            <a:off x="640080" y="7735824"/>
            <a:ext cx="3611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티플리스</a:t>
            </a:r>
            <a:endParaRPr lang="en-US" sz="1900" dirty="0"/>
          </a:p>
        </p:txBody>
      </p:sp>
      <p:sp>
        <p:nvSpPr>
          <p:cNvPr id="121" name="Text 119"/>
          <p:cNvSpPr/>
          <p:nvPr/>
        </p:nvSpPr>
        <p:spPr>
          <a:xfrm>
            <a:off x="640080" y="8110728"/>
            <a:ext cx="3611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▸  tiflis.co.kr</a:t>
            </a:r>
            <a:endParaRPr lang="en-US" sz="1400" dirty="0"/>
          </a:p>
        </p:txBody>
      </p:sp>
      <p:sp>
        <p:nvSpPr>
          <p:cNvPr id="122" name="Text 120"/>
          <p:cNvSpPr/>
          <p:nvPr/>
        </p:nvSpPr>
        <p:spPr>
          <a:xfrm>
            <a:off x="640080" y="8375904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울티마 반응형</a:t>
            </a:r>
            <a:endParaRPr lang="en-US" sz="1300" dirty="0"/>
          </a:p>
        </p:txBody>
      </p:sp>
      <p:sp>
        <p:nvSpPr>
          <p:cNvPr id="123" name="Shape 121"/>
          <p:cNvSpPr/>
          <p:nvPr/>
        </p:nvSpPr>
        <p:spPr>
          <a:xfrm>
            <a:off x="4434840" y="5413248"/>
            <a:ext cx="3611880" cy="219456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24" name="Shape 122"/>
          <p:cNvSpPr/>
          <p:nvPr/>
        </p:nvSpPr>
        <p:spPr>
          <a:xfrm>
            <a:off x="4507078" y="5544922"/>
            <a:ext cx="2600554" cy="144841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25" name="Shape 123"/>
          <p:cNvSpPr/>
          <p:nvPr/>
        </p:nvSpPr>
        <p:spPr>
          <a:xfrm>
            <a:off x="4572091" y="5631826"/>
            <a:ext cx="2470526" cy="1231148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126" name="Shape 124"/>
          <p:cNvSpPr/>
          <p:nvPr/>
        </p:nvSpPr>
        <p:spPr>
          <a:xfrm>
            <a:off x="4572091" y="5631826"/>
            <a:ext cx="2470526" cy="12311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27" name="Shape 125"/>
          <p:cNvSpPr/>
          <p:nvPr/>
        </p:nvSpPr>
        <p:spPr>
          <a:xfrm>
            <a:off x="4670912" y="5674916"/>
            <a:ext cx="296463" cy="36934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28" name="Shape 126"/>
          <p:cNvSpPr/>
          <p:nvPr/>
        </p:nvSpPr>
        <p:spPr>
          <a:xfrm>
            <a:off x="4572091" y="5779564"/>
            <a:ext cx="2470526" cy="443213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29" name="Shape 127"/>
          <p:cNvSpPr/>
          <p:nvPr/>
        </p:nvSpPr>
        <p:spPr>
          <a:xfrm>
            <a:off x="4720323" y="5902679"/>
            <a:ext cx="988210" cy="73869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0" name="Shape 128"/>
          <p:cNvSpPr/>
          <p:nvPr/>
        </p:nvSpPr>
        <p:spPr>
          <a:xfrm>
            <a:off x="4720323" y="6013482"/>
            <a:ext cx="617631" cy="3693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1" name="Shape 129"/>
          <p:cNvSpPr/>
          <p:nvPr/>
        </p:nvSpPr>
        <p:spPr>
          <a:xfrm>
            <a:off x="4720323" y="6308958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32" name="Shape 130"/>
          <p:cNvSpPr/>
          <p:nvPr/>
        </p:nvSpPr>
        <p:spPr>
          <a:xfrm>
            <a:off x="4769734" y="6370515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33" name="Shape 131"/>
          <p:cNvSpPr/>
          <p:nvPr/>
        </p:nvSpPr>
        <p:spPr>
          <a:xfrm>
            <a:off x="5486186" y="6308958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34" name="Shape 132"/>
          <p:cNvSpPr/>
          <p:nvPr/>
        </p:nvSpPr>
        <p:spPr>
          <a:xfrm>
            <a:off x="5535597" y="6370515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35" name="Shape 133"/>
          <p:cNvSpPr/>
          <p:nvPr/>
        </p:nvSpPr>
        <p:spPr>
          <a:xfrm>
            <a:off x="6252049" y="6308958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36" name="Shape 134"/>
          <p:cNvSpPr/>
          <p:nvPr/>
        </p:nvSpPr>
        <p:spPr>
          <a:xfrm>
            <a:off x="6301460" y="6370515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37" name="Shape 135"/>
          <p:cNvSpPr/>
          <p:nvPr/>
        </p:nvSpPr>
        <p:spPr>
          <a:xfrm>
            <a:off x="5547299" y="7002475"/>
            <a:ext cx="520111" cy="13167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38" name="Shape 136"/>
          <p:cNvSpPr/>
          <p:nvPr/>
        </p:nvSpPr>
        <p:spPr>
          <a:xfrm>
            <a:off x="5235233" y="7129577"/>
            <a:ext cx="1144244" cy="5486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39" name="Shape 137"/>
          <p:cNvSpPr/>
          <p:nvPr/>
        </p:nvSpPr>
        <p:spPr>
          <a:xfrm>
            <a:off x="7288225" y="5808269"/>
            <a:ext cx="650138" cy="1711757"/>
          </a:xfrm>
          <a:prstGeom prst="roundRect">
            <a:avLst>
              <a:gd name="adj" fmla="val 1125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40" name="Shape 138"/>
          <p:cNvSpPr/>
          <p:nvPr/>
        </p:nvSpPr>
        <p:spPr>
          <a:xfrm>
            <a:off x="7327234" y="5893857"/>
            <a:ext cx="572122" cy="1540581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141" name="Shape 139"/>
          <p:cNvSpPr/>
          <p:nvPr/>
        </p:nvSpPr>
        <p:spPr>
          <a:xfrm>
            <a:off x="7496269" y="5851063"/>
            <a:ext cx="234050" cy="77029"/>
          </a:xfrm>
          <a:prstGeom prst="roundRect">
            <a:avLst>
              <a:gd name="adj" fmla="val 2374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42" name="Shape 140"/>
          <p:cNvSpPr/>
          <p:nvPr/>
        </p:nvSpPr>
        <p:spPr>
          <a:xfrm>
            <a:off x="7327234" y="6047915"/>
            <a:ext cx="572122" cy="9243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43" name="Shape 141"/>
          <p:cNvSpPr/>
          <p:nvPr/>
        </p:nvSpPr>
        <p:spPr>
          <a:xfrm>
            <a:off x="7327234" y="6171161"/>
            <a:ext cx="572122" cy="385145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44" name="Shape 142"/>
          <p:cNvSpPr/>
          <p:nvPr/>
        </p:nvSpPr>
        <p:spPr>
          <a:xfrm>
            <a:off x="7384446" y="6849017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45" name="Shape 143"/>
          <p:cNvSpPr/>
          <p:nvPr/>
        </p:nvSpPr>
        <p:spPr>
          <a:xfrm>
            <a:off x="7384446" y="7049292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46" name="Shape 144"/>
          <p:cNvSpPr/>
          <p:nvPr/>
        </p:nvSpPr>
        <p:spPr>
          <a:xfrm>
            <a:off x="7483267" y="7451555"/>
            <a:ext cx="260055" cy="20541"/>
          </a:xfrm>
          <a:prstGeom prst="roundRect">
            <a:avLst>
              <a:gd name="adj" fmla="val 44516"/>
            </a:avLst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147" name="Shape 145"/>
          <p:cNvSpPr/>
          <p:nvPr/>
        </p:nvSpPr>
        <p:spPr>
          <a:xfrm>
            <a:off x="6858000" y="5541264"/>
            <a:ext cx="1078992" cy="292608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48" name="Text 146"/>
          <p:cNvSpPr/>
          <p:nvPr/>
        </p:nvSpPr>
        <p:spPr>
          <a:xfrm>
            <a:off x="6858000" y="5541264"/>
            <a:ext cx="107899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INDUSTRY</a:t>
            </a:r>
            <a:endParaRPr lang="en-US" sz="1000" dirty="0"/>
          </a:p>
        </p:txBody>
      </p:sp>
      <p:sp>
        <p:nvSpPr>
          <p:cNvPr id="149" name="Text 147"/>
          <p:cNvSpPr/>
          <p:nvPr/>
        </p:nvSpPr>
        <p:spPr>
          <a:xfrm>
            <a:off x="4434840" y="7735824"/>
            <a:ext cx="3611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효민</a:t>
            </a:r>
            <a:endParaRPr lang="en-US" sz="1900" dirty="0"/>
          </a:p>
        </p:txBody>
      </p:sp>
      <p:sp>
        <p:nvSpPr>
          <p:cNvPr id="150" name="Text 148"/>
          <p:cNvSpPr/>
          <p:nvPr/>
        </p:nvSpPr>
        <p:spPr>
          <a:xfrm>
            <a:off x="4434840" y="8110728"/>
            <a:ext cx="3611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▸  hyomindnp.com</a:t>
            </a:r>
            <a:endParaRPr lang="en-US" sz="1400" dirty="0"/>
          </a:p>
        </p:txBody>
      </p:sp>
      <p:sp>
        <p:nvSpPr>
          <p:cNvPr id="151" name="Text 149"/>
          <p:cNvSpPr/>
          <p:nvPr/>
        </p:nvSpPr>
        <p:spPr>
          <a:xfrm>
            <a:off x="4434840" y="8375904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울티마 반응형</a:t>
            </a:r>
            <a:endParaRPr lang="en-US" sz="1300" dirty="0"/>
          </a:p>
        </p:txBody>
      </p:sp>
      <p:sp>
        <p:nvSpPr>
          <p:cNvPr id="152" name="Shape 150"/>
          <p:cNvSpPr/>
          <p:nvPr/>
        </p:nvSpPr>
        <p:spPr>
          <a:xfrm>
            <a:off x="8229600" y="5413248"/>
            <a:ext cx="3611880" cy="219456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53" name="Shape 151"/>
          <p:cNvSpPr/>
          <p:nvPr/>
        </p:nvSpPr>
        <p:spPr>
          <a:xfrm>
            <a:off x="8301838" y="5544922"/>
            <a:ext cx="2600554" cy="144841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54" name="Shape 152"/>
          <p:cNvSpPr/>
          <p:nvPr/>
        </p:nvSpPr>
        <p:spPr>
          <a:xfrm>
            <a:off x="8366851" y="5631826"/>
            <a:ext cx="2470526" cy="1231148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155" name="Shape 153"/>
          <p:cNvSpPr/>
          <p:nvPr/>
        </p:nvSpPr>
        <p:spPr>
          <a:xfrm>
            <a:off x="8366851" y="5631826"/>
            <a:ext cx="2470526" cy="12311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56" name="Shape 154"/>
          <p:cNvSpPr/>
          <p:nvPr/>
        </p:nvSpPr>
        <p:spPr>
          <a:xfrm>
            <a:off x="8465672" y="5674916"/>
            <a:ext cx="296463" cy="36934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57" name="Shape 155"/>
          <p:cNvSpPr/>
          <p:nvPr/>
        </p:nvSpPr>
        <p:spPr>
          <a:xfrm>
            <a:off x="8366851" y="5779564"/>
            <a:ext cx="2470526" cy="443213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58" name="Shape 156"/>
          <p:cNvSpPr/>
          <p:nvPr/>
        </p:nvSpPr>
        <p:spPr>
          <a:xfrm>
            <a:off x="8515083" y="5902679"/>
            <a:ext cx="988210" cy="73869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9" name="Shape 157"/>
          <p:cNvSpPr/>
          <p:nvPr/>
        </p:nvSpPr>
        <p:spPr>
          <a:xfrm>
            <a:off x="8515083" y="6013482"/>
            <a:ext cx="617631" cy="3693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0" name="Shape 158"/>
          <p:cNvSpPr/>
          <p:nvPr/>
        </p:nvSpPr>
        <p:spPr>
          <a:xfrm>
            <a:off x="8515083" y="6308958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61" name="Shape 159"/>
          <p:cNvSpPr/>
          <p:nvPr/>
        </p:nvSpPr>
        <p:spPr>
          <a:xfrm>
            <a:off x="8564494" y="6370515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62" name="Shape 160"/>
          <p:cNvSpPr/>
          <p:nvPr/>
        </p:nvSpPr>
        <p:spPr>
          <a:xfrm>
            <a:off x="9280946" y="6308958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63" name="Shape 161"/>
          <p:cNvSpPr/>
          <p:nvPr/>
        </p:nvSpPr>
        <p:spPr>
          <a:xfrm>
            <a:off x="9330357" y="6370515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64" name="Shape 162"/>
          <p:cNvSpPr/>
          <p:nvPr/>
        </p:nvSpPr>
        <p:spPr>
          <a:xfrm>
            <a:off x="10046809" y="6308958"/>
            <a:ext cx="667042" cy="344721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65" name="Shape 163"/>
          <p:cNvSpPr/>
          <p:nvPr/>
        </p:nvSpPr>
        <p:spPr>
          <a:xfrm>
            <a:off x="10096220" y="6370515"/>
            <a:ext cx="568221" cy="123115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66" name="Shape 164"/>
          <p:cNvSpPr/>
          <p:nvPr/>
        </p:nvSpPr>
        <p:spPr>
          <a:xfrm>
            <a:off x="9342059" y="7002475"/>
            <a:ext cx="520111" cy="13167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67" name="Shape 165"/>
          <p:cNvSpPr/>
          <p:nvPr/>
        </p:nvSpPr>
        <p:spPr>
          <a:xfrm>
            <a:off x="9029993" y="7129577"/>
            <a:ext cx="1144244" cy="5486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68" name="Shape 166"/>
          <p:cNvSpPr/>
          <p:nvPr/>
        </p:nvSpPr>
        <p:spPr>
          <a:xfrm>
            <a:off x="11082985" y="5808269"/>
            <a:ext cx="650138" cy="1711757"/>
          </a:xfrm>
          <a:prstGeom prst="roundRect">
            <a:avLst>
              <a:gd name="adj" fmla="val 1125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69" name="Shape 167"/>
          <p:cNvSpPr/>
          <p:nvPr/>
        </p:nvSpPr>
        <p:spPr>
          <a:xfrm>
            <a:off x="11121994" y="5893857"/>
            <a:ext cx="572122" cy="1540581"/>
          </a:xfrm>
          <a:prstGeom prst="rect">
            <a:avLst/>
          </a:prstGeom>
          <a:solidFill>
            <a:srgbClr val="F5F5F4"/>
          </a:solidFill>
          <a:ln w="12700">
            <a:solidFill>
              <a:srgbClr val="F5F5F4"/>
            </a:solidFill>
            <a:prstDash val="solid"/>
          </a:ln>
        </p:spPr>
      </p:sp>
      <p:sp>
        <p:nvSpPr>
          <p:cNvPr id="170" name="Shape 168"/>
          <p:cNvSpPr/>
          <p:nvPr/>
        </p:nvSpPr>
        <p:spPr>
          <a:xfrm>
            <a:off x="11291029" y="5851063"/>
            <a:ext cx="234050" cy="77029"/>
          </a:xfrm>
          <a:prstGeom prst="roundRect">
            <a:avLst>
              <a:gd name="adj" fmla="val 23742"/>
            </a:avLst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71" name="Shape 169"/>
          <p:cNvSpPr/>
          <p:nvPr/>
        </p:nvSpPr>
        <p:spPr>
          <a:xfrm>
            <a:off x="11121994" y="6047915"/>
            <a:ext cx="572122" cy="92435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72" name="Shape 170"/>
          <p:cNvSpPr/>
          <p:nvPr/>
        </p:nvSpPr>
        <p:spPr>
          <a:xfrm>
            <a:off x="11121994" y="6171161"/>
            <a:ext cx="572122" cy="385145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73" name="Shape 171"/>
          <p:cNvSpPr/>
          <p:nvPr/>
        </p:nvSpPr>
        <p:spPr>
          <a:xfrm>
            <a:off x="11179206" y="6849017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74" name="Shape 172"/>
          <p:cNvSpPr/>
          <p:nvPr/>
        </p:nvSpPr>
        <p:spPr>
          <a:xfrm>
            <a:off x="11179206" y="7049292"/>
            <a:ext cx="457697" cy="15405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5E4"/>
            </a:solidFill>
            <a:prstDash val="solid"/>
          </a:ln>
        </p:spPr>
      </p:sp>
      <p:sp>
        <p:nvSpPr>
          <p:cNvPr id="175" name="Shape 173"/>
          <p:cNvSpPr/>
          <p:nvPr/>
        </p:nvSpPr>
        <p:spPr>
          <a:xfrm>
            <a:off x="11278027" y="7451555"/>
            <a:ext cx="260055" cy="20541"/>
          </a:xfrm>
          <a:prstGeom prst="roundRect">
            <a:avLst>
              <a:gd name="adj" fmla="val 44516"/>
            </a:avLst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176" name="Shape 174"/>
          <p:cNvSpPr/>
          <p:nvPr/>
        </p:nvSpPr>
        <p:spPr>
          <a:xfrm>
            <a:off x="10652760" y="5541264"/>
            <a:ext cx="1078992" cy="292608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77" name="Text 175"/>
          <p:cNvSpPr/>
          <p:nvPr/>
        </p:nvSpPr>
        <p:spPr>
          <a:xfrm>
            <a:off x="10652760" y="5541264"/>
            <a:ext cx="107899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HEALTH FOOD</a:t>
            </a:r>
            <a:endParaRPr lang="en-US" sz="1000" dirty="0"/>
          </a:p>
        </p:txBody>
      </p:sp>
      <p:sp>
        <p:nvSpPr>
          <p:cNvPr id="178" name="Text 176"/>
          <p:cNvSpPr/>
          <p:nvPr/>
        </p:nvSpPr>
        <p:spPr>
          <a:xfrm>
            <a:off x="8229600" y="7735824"/>
            <a:ext cx="3611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큐코민</a:t>
            </a:r>
            <a:endParaRPr lang="en-US" sz="1900" dirty="0"/>
          </a:p>
        </p:txBody>
      </p:sp>
      <p:sp>
        <p:nvSpPr>
          <p:cNvPr id="179" name="Text 177"/>
          <p:cNvSpPr/>
          <p:nvPr/>
        </p:nvSpPr>
        <p:spPr>
          <a:xfrm>
            <a:off x="8229600" y="8110728"/>
            <a:ext cx="3611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▸  cucomin.com</a:t>
            </a:r>
            <a:endParaRPr lang="en-US" sz="1400" dirty="0"/>
          </a:p>
        </p:txBody>
      </p:sp>
      <p:sp>
        <p:nvSpPr>
          <p:cNvPr id="180" name="Text 178"/>
          <p:cNvSpPr/>
          <p:nvPr/>
        </p:nvSpPr>
        <p:spPr>
          <a:xfrm>
            <a:off x="8229600" y="8375904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BIZ기획 반응형</a:t>
            </a:r>
            <a:endParaRPr lang="en-US" sz="1300" dirty="0"/>
          </a:p>
        </p:txBody>
      </p:sp>
      <p:sp>
        <p:nvSpPr>
          <p:cNvPr id="181" name="Shape 179"/>
          <p:cNvSpPr/>
          <p:nvPr/>
        </p:nvSpPr>
        <p:spPr>
          <a:xfrm>
            <a:off x="640080" y="8613648"/>
            <a:ext cx="10908792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182" name="Text 180"/>
          <p:cNvSpPr/>
          <p:nvPr/>
        </p:nvSpPr>
        <p:spPr>
          <a:xfrm>
            <a:off x="640080" y="8686800"/>
            <a:ext cx="7315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15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  ·  COMPANY PROFILE 2026</a:t>
            </a:r>
            <a:endParaRPr lang="en-US" sz="1300" dirty="0"/>
          </a:p>
        </p:txBody>
      </p:sp>
      <p:sp>
        <p:nvSpPr>
          <p:cNvPr id="183" name="Text 181"/>
          <p:cNvSpPr/>
          <p:nvPr/>
        </p:nvSpPr>
        <p:spPr>
          <a:xfrm>
            <a:off x="10058400" y="8686800"/>
            <a:ext cx="1463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15 / 22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418320" y="6400800"/>
            <a:ext cx="27432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200" b="1" dirty="0">
                <a:solidFill>
                  <a:srgbClr val="F2FAF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</a:t>
            </a:r>
            <a:endParaRPr lang="en-US" sz="132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300" b="1" spc="-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Tech Stack</a:t>
            </a:r>
            <a:endParaRPr lang="en-US" sz="3300" dirty="0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웹 개발에 필요한 모든 기술 보유 · 프로그램 개발비 0원</a:t>
            </a:r>
            <a:endParaRPr lang="en-US" sz="1450" dirty="0"/>
          </a:p>
        </p:txBody>
      </p:sp>
      <p:sp>
        <p:nvSpPr>
          <p:cNvPr id="6" name="Text 4"/>
          <p:cNvSpPr/>
          <p:nvPr/>
        </p:nvSpPr>
        <p:spPr>
          <a:xfrm>
            <a:off x="10058400" y="64008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spc="200" kern="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2103120"/>
            <a:ext cx="3657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DEVELOPMENT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40080" y="2395728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개발기술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640080" y="2907792"/>
            <a:ext cx="457200" cy="0"/>
          </a:xfrm>
          <a:prstGeom prst="line">
            <a:avLst/>
          </a:prstGeom>
          <a:noFill/>
          <a:ln w="12700">
            <a:solidFill>
              <a:srgbClr val="0A162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40080" y="3108960"/>
            <a:ext cx="27432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40080" y="3108960"/>
            <a:ext cx="64008" cy="640080"/>
          </a:xfrm>
          <a:prstGeom prst="rect">
            <a:avLst/>
          </a:prstGeom>
          <a:solidFill>
            <a:srgbClr val="21759B"/>
          </a:solidFill>
          <a:ln w="12700">
            <a:solidFill>
              <a:srgbClr val="21759B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804672" y="3227832"/>
            <a:ext cx="402336" cy="402336"/>
          </a:xfrm>
          <a:prstGeom prst="ellipse">
            <a:avLst/>
          </a:prstGeom>
          <a:solidFill>
            <a:srgbClr val="21759B"/>
          </a:solidFill>
          <a:ln w="12700">
            <a:solidFill>
              <a:srgbClr val="21759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04672" y="3227832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W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280160" y="3108960"/>
            <a:ext cx="2057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WordPress</a:t>
            </a:r>
            <a:endParaRPr lang="en-US" sz="1450" dirty="0"/>
          </a:p>
        </p:txBody>
      </p:sp>
      <p:sp>
        <p:nvSpPr>
          <p:cNvPr id="15" name="Shape 13"/>
          <p:cNvSpPr/>
          <p:nvPr/>
        </p:nvSpPr>
        <p:spPr>
          <a:xfrm>
            <a:off x="3529584" y="3108960"/>
            <a:ext cx="27432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529584" y="3108960"/>
            <a:ext cx="64008" cy="640080"/>
          </a:xfrm>
          <a:prstGeom prst="rect">
            <a:avLst/>
          </a:prstGeom>
          <a:solidFill>
            <a:srgbClr val="E34F26"/>
          </a:solidFill>
          <a:ln w="12700">
            <a:solidFill>
              <a:srgbClr val="E34F26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94176" y="3227832"/>
            <a:ext cx="402336" cy="402336"/>
          </a:xfrm>
          <a:prstGeom prst="ellipse">
            <a:avLst/>
          </a:prstGeom>
          <a:solidFill>
            <a:srgbClr val="E34F26"/>
          </a:solidFill>
          <a:ln w="12700">
            <a:solidFill>
              <a:srgbClr val="E34F2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94176" y="3227832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&lt;/&gt;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169664" y="3108960"/>
            <a:ext cx="2057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HTML5 / CSS3</a:t>
            </a:r>
            <a:endParaRPr lang="en-US" sz="1450" dirty="0"/>
          </a:p>
        </p:txBody>
      </p:sp>
      <p:sp>
        <p:nvSpPr>
          <p:cNvPr id="20" name="Shape 18"/>
          <p:cNvSpPr/>
          <p:nvPr/>
        </p:nvSpPr>
        <p:spPr>
          <a:xfrm>
            <a:off x="6419088" y="3108960"/>
            <a:ext cx="27432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419088" y="3108960"/>
            <a:ext cx="64008" cy="640080"/>
          </a:xfrm>
          <a:prstGeom prst="rect">
            <a:avLst/>
          </a:prstGeom>
          <a:solidFill>
            <a:srgbClr val="06A0CE"/>
          </a:solidFill>
          <a:ln w="12700">
            <a:solidFill>
              <a:srgbClr val="06A0CE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583680" y="3227832"/>
            <a:ext cx="402336" cy="402336"/>
          </a:xfrm>
          <a:prstGeom prst="ellipse">
            <a:avLst/>
          </a:prstGeom>
          <a:solidFill>
            <a:srgbClr val="06A0CE"/>
          </a:solidFill>
          <a:ln w="12700">
            <a:solidFill>
              <a:srgbClr val="06A0C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0" y="3227832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≡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7059168" y="3108960"/>
            <a:ext cx="2057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웹표준 코딩</a:t>
            </a:r>
            <a:endParaRPr lang="en-US" sz="1450" dirty="0"/>
          </a:p>
        </p:txBody>
      </p:sp>
      <p:sp>
        <p:nvSpPr>
          <p:cNvPr id="25" name="Shape 23"/>
          <p:cNvSpPr/>
          <p:nvPr/>
        </p:nvSpPr>
        <p:spPr>
          <a:xfrm>
            <a:off x="9308592" y="3108960"/>
            <a:ext cx="27432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308592" y="3108960"/>
            <a:ext cx="64008" cy="640080"/>
          </a:xfrm>
          <a:prstGeom prst="rect">
            <a:avLst/>
          </a:prstGeom>
          <a:solidFill>
            <a:srgbClr val="F7DF1E"/>
          </a:solidFill>
          <a:ln w="12700">
            <a:solidFill>
              <a:srgbClr val="F7DF1E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9473184" y="3227832"/>
            <a:ext cx="402336" cy="402336"/>
          </a:xfrm>
          <a:prstGeom prst="ellipse">
            <a:avLst/>
          </a:prstGeom>
          <a:solidFill>
            <a:srgbClr val="F7DF1E"/>
          </a:solidFill>
          <a:ln w="12700">
            <a:solidFill>
              <a:srgbClr val="F7DF1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473184" y="3227832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F1F1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JS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9948672" y="3108960"/>
            <a:ext cx="2057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JavaScript</a:t>
            </a:r>
            <a:endParaRPr lang="en-US" sz="1450" dirty="0"/>
          </a:p>
        </p:txBody>
      </p:sp>
      <p:sp>
        <p:nvSpPr>
          <p:cNvPr id="30" name="Shape 28"/>
          <p:cNvSpPr/>
          <p:nvPr/>
        </p:nvSpPr>
        <p:spPr>
          <a:xfrm>
            <a:off x="640080" y="3886200"/>
            <a:ext cx="27432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640080" y="3886200"/>
            <a:ext cx="64008" cy="640080"/>
          </a:xfrm>
          <a:prstGeom prst="rect">
            <a:avLst/>
          </a:prstGeom>
          <a:solidFill>
            <a:srgbClr val="777BB4"/>
          </a:solidFill>
          <a:ln w="12700">
            <a:solidFill>
              <a:srgbClr val="777BB4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804672" y="4005072"/>
            <a:ext cx="402336" cy="402336"/>
          </a:xfrm>
          <a:prstGeom prst="ellipse">
            <a:avLst/>
          </a:prstGeom>
          <a:solidFill>
            <a:srgbClr val="777BB4"/>
          </a:solidFill>
          <a:ln w="12700">
            <a:solidFill>
              <a:srgbClr val="777BB4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04672" y="4005072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1280160" y="3886200"/>
            <a:ext cx="2057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PHP</a:t>
            </a:r>
            <a:endParaRPr lang="en-US" sz="1450" dirty="0"/>
          </a:p>
        </p:txBody>
      </p:sp>
      <p:sp>
        <p:nvSpPr>
          <p:cNvPr id="35" name="Shape 33"/>
          <p:cNvSpPr/>
          <p:nvPr/>
        </p:nvSpPr>
        <p:spPr>
          <a:xfrm>
            <a:off x="3529584" y="3886200"/>
            <a:ext cx="27432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3529584" y="3886200"/>
            <a:ext cx="64008" cy="640080"/>
          </a:xfrm>
          <a:prstGeom prst="rect">
            <a:avLst/>
          </a:prstGeom>
          <a:solidFill>
            <a:srgbClr val="00758F"/>
          </a:solidFill>
          <a:ln w="12700">
            <a:solidFill>
              <a:srgbClr val="00758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694176" y="4005072"/>
            <a:ext cx="402336" cy="402336"/>
          </a:xfrm>
          <a:prstGeom prst="ellipse">
            <a:avLst/>
          </a:prstGeom>
          <a:solidFill>
            <a:srgbClr val="00758F"/>
          </a:solidFill>
          <a:ln w="12700">
            <a:solidFill>
              <a:srgbClr val="00758F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694176" y="4005072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M</a:t>
            </a:r>
            <a:endParaRPr lang="en-US" sz="1600" dirty="0"/>
          </a:p>
        </p:txBody>
      </p:sp>
      <p:sp>
        <p:nvSpPr>
          <p:cNvPr id="39" name="Text 37"/>
          <p:cNvSpPr/>
          <p:nvPr/>
        </p:nvSpPr>
        <p:spPr>
          <a:xfrm>
            <a:off x="4169664" y="3886200"/>
            <a:ext cx="2057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MySQL</a:t>
            </a:r>
            <a:endParaRPr lang="en-US" sz="1450" dirty="0"/>
          </a:p>
        </p:txBody>
      </p:sp>
      <p:sp>
        <p:nvSpPr>
          <p:cNvPr id="40" name="Shape 38"/>
          <p:cNvSpPr/>
          <p:nvPr/>
        </p:nvSpPr>
        <p:spPr>
          <a:xfrm>
            <a:off x="6419088" y="3886200"/>
            <a:ext cx="27432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6419088" y="3886200"/>
            <a:ext cx="64008" cy="640080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6583680" y="4005072"/>
            <a:ext cx="402336" cy="402336"/>
          </a:xfrm>
          <a:prstGeom prst="ellipse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6583680" y="4005072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R</a:t>
            </a:r>
            <a:endParaRPr lang="en-US" sz="1600" dirty="0"/>
          </a:p>
        </p:txBody>
      </p:sp>
      <p:sp>
        <p:nvSpPr>
          <p:cNvPr id="44" name="Text 42"/>
          <p:cNvSpPr/>
          <p:nvPr/>
        </p:nvSpPr>
        <p:spPr>
          <a:xfrm>
            <a:off x="7059168" y="3886200"/>
            <a:ext cx="2057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반응형 웹</a:t>
            </a:r>
            <a:endParaRPr lang="en-US" sz="1450" dirty="0"/>
          </a:p>
        </p:txBody>
      </p:sp>
      <p:sp>
        <p:nvSpPr>
          <p:cNvPr id="45" name="Shape 43"/>
          <p:cNvSpPr/>
          <p:nvPr/>
        </p:nvSpPr>
        <p:spPr>
          <a:xfrm>
            <a:off x="9308592" y="3886200"/>
            <a:ext cx="27432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08592" y="3886200"/>
            <a:ext cx="64008" cy="640080"/>
          </a:xfrm>
          <a:prstGeom prst="rect">
            <a:avLst/>
          </a:prstGeom>
          <a:solidFill>
            <a:srgbClr val="34A853"/>
          </a:solidFill>
          <a:ln w="12700">
            <a:solidFill>
              <a:srgbClr val="34A853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473184" y="4005072"/>
            <a:ext cx="402336" cy="402336"/>
          </a:xfrm>
          <a:prstGeom prst="ellipse">
            <a:avLst/>
          </a:prstGeom>
          <a:solidFill>
            <a:srgbClr val="34A853"/>
          </a:solidFill>
          <a:ln w="12700">
            <a:solidFill>
              <a:srgbClr val="34A853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9473184" y="4005072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S</a:t>
            </a:r>
            <a:endParaRPr lang="en-US" sz="1600" dirty="0"/>
          </a:p>
        </p:txBody>
      </p:sp>
      <p:sp>
        <p:nvSpPr>
          <p:cNvPr id="49" name="Text 47"/>
          <p:cNvSpPr/>
          <p:nvPr/>
        </p:nvSpPr>
        <p:spPr>
          <a:xfrm>
            <a:off x="9948672" y="3886200"/>
            <a:ext cx="2057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SEO 최적화</a:t>
            </a:r>
            <a:endParaRPr lang="en-US" sz="1450" dirty="0"/>
          </a:p>
        </p:txBody>
      </p:sp>
      <p:sp>
        <p:nvSpPr>
          <p:cNvPr id="50" name="Shape 48"/>
          <p:cNvSpPr/>
          <p:nvPr/>
        </p:nvSpPr>
        <p:spPr>
          <a:xfrm>
            <a:off x="640080" y="4663440"/>
            <a:ext cx="27432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640080" y="4663440"/>
            <a:ext cx="64008" cy="640080"/>
          </a:xfrm>
          <a:prstGeom prst="rect">
            <a:avLst/>
          </a:prstGeom>
          <a:solidFill>
            <a:srgbClr val="FF9900"/>
          </a:solidFill>
          <a:ln w="12700">
            <a:solidFill>
              <a:srgbClr val="FF9900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804672" y="4782312"/>
            <a:ext cx="402336" cy="402336"/>
          </a:xfrm>
          <a:prstGeom prst="ellipse">
            <a:avLst/>
          </a:prstGeom>
          <a:solidFill>
            <a:srgbClr val="FF9900"/>
          </a:solidFill>
          <a:ln w="12700">
            <a:solidFill>
              <a:srgbClr val="FF9900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804672" y="4782312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</a:t>
            </a:r>
            <a:endParaRPr lang="en-US" sz="1600" dirty="0"/>
          </a:p>
        </p:txBody>
      </p:sp>
      <p:sp>
        <p:nvSpPr>
          <p:cNvPr id="54" name="Text 52"/>
          <p:cNvSpPr/>
          <p:nvPr/>
        </p:nvSpPr>
        <p:spPr>
          <a:xfrm>
            <a:off x="1280160" y="4663440"/>
            <a:ext cx="2057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AWS Cloud</a:t>
            </a:r>
            <a:endParaRPr lang="en-US" sz="1450" dirty="0"/>
          </a:p>
        </p:txBody>
      </p:sp>
      <p:sp>
        <p:nvSpPr>
          <p:cNvPr id="55" name="Shape 53"/>
          <p:cNvSpPr/>
          <p:nvPr/>
        </p:nvSpPr>
        <p:spPr>
          <a:xfrm>
            <a:off x="3529584" y="4663440"/>
            <a:ext cx="27432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3529584" y="4663440"/>
            <a:ext cx="64008" cy="640080"/>
          </a:xfrm>
          <a:prstGeom prst="rect">
            <a:avLst/>
          </a:prstGeom>
          <a:solidFill>
            <a:srgbClr val="4285F4"/>
          </a:solidFill>
          <a:ln w="12700">
            <a:solidFill>
              <a:srgbClr val="4285F4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3694176" y="4782312"/>
            <a:ext cx="402336" cy="402336"/>
          </a:xfrm>
          <a:prstGeom prst="ellipse">
            <a:avLst/>
          </a:prstGeom>
          <a:solidFill>
            <a:srgbClr val="4285F4"/>
          </a:solidFill>
          <a:ln w="12700">
            <a:solidFill>
              <a:srgbClr val="4285F4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3694176" y="4782312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Q</a:t>
            </a:r>
            <a:endParaRPr lang="en-US" sz="1600" dirty="0"/>
          </a:p>
        </p:txBody>
      </p:sp>
      <p:sp>
        <p:nvSpPr>
          <p:cNvPr id="59" name="Text 57"/>
          <p:cNvSpPr/>
          <p:nvPr/>
        </p:nvSpPr>
        <p:spPr>
          <a:xfrm>
            <a:off x="4169664" y="4663440"/>
            <a:ext cx="2057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검색 엔진 개발</a:t>
            </a:r>
            <a:endParaRPr lang="en-US" sz="1450" dirty="0"/>
          </a:p>
        </p:txBody>
      </p:sp>
      <p:sp>
        <p:nvSpPr>
          <p:cNvPr id="60" name="Shape 58"/>
          <p:cNvSpPr/>
          <p:nvPr/>
        </p:nvSpPr>
        <p:spPr>
          <a:xfrm>
            <a:off x="6419088" y="4663440"/>
            <a:ext cx="27432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6419088" y="4663440"/>
            <a:ext cx="64008" cy="64008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6583680" y="4782312"/>
            <a:ext cx="402336" cy="402336"/>
          </a:xfrm>
          <a:prstGeom prst="ellipse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6583680" y="4782312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L</a:t>
            </a:r>
            <a:endParaRPr lang="en-US" sz="1600" dirty="0"/>
          </a:p>
        </p:txBody>
      </p:sp>
      <p:sp>
        <p:nvSpPr>
          <p:cNvPr id="64" name="Text 62"/>
          <p:cNvSpPr/>
          <p:nvPr/>
        </p:nvSpPr>
        <p:spPr>
          <a:xfrm>
            <a:off x="7059168" y="4663440"/>
            <a:ext cx="2057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다국어 번역</a:t>
            </a:r>
            <a:endParaRPr lang="en-US" sz="1450" dirty="0"/>
          </a:p>
        </p:txBody>
      </p:sp>
      <p:sp>
        <p:nvSpPr>
          <p:cNvPr id="65" name="Shape 63"/>
          <p:cNvSpPr/>
          <p:nvPr/>
        </p:nvSpPr>
        <p:spPr>
          <a:xfrm>
            <a:off x="9308592" y="4663440"/>
            <a:ext cx="27432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9308592" y="4663440"/>
            <a:ext cx="64008" cy="640080"/>
          </a:xfrm>
          <a:prstGeom prst="rect">
            <a:avLst/>
          </a:prstGeom>
          <a:solidFill>
            <a:srgbClr val="2D7A3E"/>
          </a:solidFill>
          <a:ln w="12700">
            <a:solidFill>
              <a:srgbClr val="2D7A3E"/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473184" y="4782312"/>
            <a:ext cx="402336" cy="402336"/>
          </a:xfrm>
          <a:prstGeom prst="ellipse">
            <a:avLst/>
          </a:prstGeom>
          <a:solidFill>
            <a:srgbClr val="2D7A3E"/>
          </a:solidFill>
          <a:ln w="12700">
            <a:solidFill>
              <a:srgbClr val="2D7A3E"/>
            </a:solidFill>
            <a:prstDash val="solid"/>
          </a:ln>
        </p:spPr>
      </p:sp>
      <p:sp>
        <p:nvSpPr>
          <p:cNvPr id="68" name="Text 66"/>
          <p:cNvSpPr/>
          <p:nvPr/>
        </p:nvSpPr>
        <p:spPr>
          <a:xfrm>
            <a:off x="9473184" y="4782312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</a:t>
            </a:r>
            <a:endParaRPr lang="en-US" sz="1600" dirty="0"/>
          </a:p>
        </p:txBody>
      </p:sp>
      <p:sp>
        <p:nvSpPr>
          <p:cNvPr id="69" name="Text 67"/>
          <p:cNvSpPr/>
          <p:nvPr/>
        </p:nvSpPr>
        <p:spPr>
          <a:xfrm>
            <a:off x="9948672" y="4663440"/>
            <a:ext cx="2057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APP 개발</a:t>
            </a:r>
            <a:endParaRPr lang="en-US" sz="1450" dirty="0"/>
          </a:p>
        </p:txBody>
      </p:sp>
      <p:sp>
        <p:nvSpPr>
          <p:cNvPr id="70" name="Text 68"/>
          <p:cNvSpPr/>
          <p:nvPr/>
        </p:nvSpPr>
        <p:spPr>
          <a:xfrm>
            <a:off x="640080" y="5760720"/>
            <a:ext cx="457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OPERATING SYSTEM</a:t>
            </a:r>
            <a:endParaRPr lang="en-US" sz="1300" dirty="0"/>
          </a:p>
        </p:txBody>
      </p:sp>
      <p:sp>
        <p:nvSpPr>
          <p:cNvPr id="71" name="Text 69"/>
          <p:cNvSpPr/>
          <p:nvPr/>
        </p:nvSpPr>
        <p:spPr>
          <a:xfrm>
            <a:off x="640080" y="6053328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운영체제</a:t>
            </a:r>
            <a:endParaRPr lang="en-US" sz="2200" dirty="0"/>
          </a:p>
        </p:txBody>
      </p:sp>
      <p:sp>
        <p:nvSpPr>
          <p:cNvPr id="72" name="Shape 70"/>
          <p:cNvSpPr/>
          <p:nvPr/>
        </p:nvSpPr>
        <p:spPr>
          <a:xfrm>
            <a:off x="640080" y="6565392"/>
            <a:ext cx="457200" cy="0"/>
          </a:xfrm>
          <a:prstGeom prst="line">
            <a:avLst/>
          </a:prstGeom>
          <a:noFill/>
          <a:ln w="12700">
            <a:solidFill>
              <a:srgbClr val="0A1628"/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640080" y="6766560"/>
            <a:ext cx="2651760" cy="77724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640080" y="6766560"/>
            <a:ext cx="64008" cy="777240"/>
          </a:xfrm>
          <a:prstGeom prst="rect">
            <a:avLst/>
          </a:prstGeom>
          <a:solidFill>
            <a:srgbClr val="00A4EF"/>
          </a:solidFill>
          <a:ln w="12700">
            <a:solidFill>
              <a:srgbClr val="00A4EF"/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822960" y="6931152"/>
            <a:ext cx="457200" cy="457200"/>
          </a:xfrm>
          <a:prstGeom prst="ellipse">
            <a:avLst/>
          </a:prstGeom>
          <a:solidFill>
            <a:srgbClr val="00A4EF"/>
          </a:solidFill>
          <a:ln w="12700">
            <a:solidFill>
              <a:srgbClr val="00A4EF"/>
            </a:solidFill>
            <a:prstDash val="solid"/>
          </a:ln>
        </p:spPr>
      </p:sp>
      <p:sp>
        <p:nvSpPr>
          <p:cNvPr id="76" name="Text 74"/>
          <p:cNvSpPr/>
          <p:nvPr/>
        </p:nvSpPr>
        <p:spPr>
          <a:xfrm>
            <a:off x="822960" y="693115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W</a:t>
            </a:r>
            <a:endParaRPr lang="en-US" sz="1500" dirty="0"/>
          </a:p>
        </p:txBody>
      </p:sp>
      <p:sp>
        <p:nvSpPr>
          <p:cNvPr id="77" name="Text 75"/>
          <p:cNvSpPr/>
          <p:nvPr/>
        </p:nvSpPr>
        <p:spPr>
          <a:xfrm>
            <a:off x="1417320" y="6766560"/>
            <a:ext cx="1828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Windows Server</a:t>
            </a:r>
            <a:endParaRPr lang="en-US" sz="1600" dirty="0"/>
          </a:p>
        </p:txBody>
      </p:sp>
      <p:sp>
        <p:nvSpPr>
          <p:cNvPr id="78" name="Shape 76"/>
          <p:cNvSpPr/>
          <p:nvPr/>
        </p:nvSpPr>
        <p:spPr>
          <a:xfrm>
            <a:off x="3419856" y="6766560"/>
            <a:ext cx="2651760" cy="77724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3419856" y="6766560"/>
            <a:ext cx="64008" cy="777240"/>
          </a:xfrm>
          <a:prstGeom prst="rect">
            <a:avLst/>
          </a:prstGeom>
          <a:solidFill>
            <a:srgbClr val="3DDC84"/>
          </a:solidFill>
          <a:ln w="12700">
            <a:solidFill>
              <a:srgbClr val="3DDC84"/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3602736" y="6931152"/>
            <a:ext cx="457200" cy="457200"/>
          </a:xfrm>
          <a:prstGeom prst="ellipse">
            <a:avLst/>
          </a:prstGeom>
          <a:solidFill>
            <a:srgbClr val="3DDC84"/>
          </a:solidFill>
          <a:ln w="12700">
            <a:solidFill>
              <a:srgbClr val="3DDC84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3602736" y="693115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</a:t>
            </a:r>
            <a:endParaRPr lang="en-US" sz="1500" dirty="0"/>
          </a:p>
        </p:txBody>
      </p:sp>
      <p:sp>
        <p:nvSpPr>
          <p:cNvPr id="82" name="Text 80"/>
          <p:cNvSpPr/>
          <p:nvPr/>
        </p:nvSpPr>
        <p:spPr>
          <a:xfrm>
            <a:off x="4197096" y="6766560"/>
            <a:ext cx="1828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Android</a:t>
            </a:r>
            <a:endParaRPr lang="en-US" sz="1600" dirty="0"/>
          </a:p>
        </p:txBody>
      </p:sp>
      <p:sp>
        <p:nvSpPr>
          <p:cNvPr id="83" name="Shape 81"/>
          <p:cNvSpPr/>
          <p:nvPr/>
        </p:nvSpPr>
        <p:spPr>
          <a:xfrm>
            <a:off x="6199632" y="6766560"/>
            <a:ext cx="2651760" cy="77724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6199632" y="6766560"/>
            <a:ext cx="64008" cy="777240"/>
          </a:xfrm>
          <a:prstGeom prst="rect">
            <a:avLst/>
          </a:prstGeom>
          <a:solidFill>
            <a:srgbClr val="A2AAAD"/>
          </a:solidFill>
          <a:ln w="12700">
            <a:solidFill>
              <a:srgbClr val="A2AAAD"/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6382512" y="6931152"/>
            <a:ext cx="457200" cy="457200"/>
          </a:xfrm>
          <a:prstGeom prst="ellipse">
            <a:avLst/>
          </a:prstGeom>
          <a:solidFill>
            <a:srgbClr val="A2AAAD"/>
          </a:solidFill>
          <a:ln w="12700">
            <a:solidFill>
              <a:srgbClr val="A2AAAD"/>
            </a:solidFill>
            <a:prstDash val="solid"/>
          </a:ln>
        </p:spPr>
      </p:sp>
      <p:sp>
        <p:nvSpPr>
          <p:cNvPr id="86" name="Text 84"/>
          <p:cNvSpPr/>
          <p:nvPr/>
        </p:nvSpPr>
        <p:spPr>
          <a:xfrm>
            <a:off x="6382512" y="693115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</a:t>
            </a:r>
            <a:endParaRPr lang="en-US" sz="1500" dirty="0"/>
          </a:p>
        </p:txBody>
      </p:sp>
      <p:sp>
        <p:nvSpPr>
          <p:cNvPr id="87" name="Text 85"/>
          <p:cNvSpPr/>
          <p:nvPr/>
        </p:nvSpPr>
        <p:spPr>
          <a:xfrm>
            <a:off x="6976872" y="6766560"/>
            <a:ext cx="1828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iOS</a:t>
            </a:r>
            <a:endParaRPr lang="en-US" sz="1600" dirty="0"/>
          </a:p>
        </p:txBody>
      </p:sp>
      <p:sp>
        <p:nvSpPr>
          <p:cNvPr id="88" name="Shape 86"/>
          <p:cNvSpPr/>
          <p:nvPr/>
        </p:nvSpPr>
        <p:spPr>
          <a:xfrm>
            <a:off x="8979408" y="6766560"/>
            <a:ext cx="2651760" cy="77724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8979408" y="6766560"/>
            <a:ext cx="64008" cy="777240"/>
          </a:xfrm>
          <a:prstGeom prst="rect">
            <a:avLst/>
          </a:prstGeom>
          <a:solidFill>
            <a:srgbClr val="FCC624"/>
          </a:solidFill>
          <a:ln w="12700">
            <a:solidFill>
              <a:srgbClr val="FCC624"/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9162288" y="6931152"/>
            <a:ext cx="457200" cy="457200"/>
          </a:xfrm>
          <a:prstGeom prst="ellipse">
            <a:avLst/>
          </a:prstGeom>
          <a:solidFill>
            <a:srgbClr val="FCC624"/>
          </a:solidFill>
          <a:ln w="12700">
            <a:solidFill>
              <a:srgbClr val="FCC624"/>
            </a:solidFill>
            <a:prstDash val="solid"/>
          </a:ln>
        </p:spPr>
      </p:sp>
      <p:sp>
        <p:nvSpPr>
          <p:cNvPr id="91" name="Text 89"/>
          <p:cNvSpPr/>
          <p:nvPr/>
        </p:nvSpPr>
        <p:spPr>
          <a:xfrm>
            <a:off x="9162288" y="693115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F1F1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L</a:t>
            </a:r>
            <a:endParaRPr lang="en-US" sz="1500" dirty="0"/>
          </a:p>
        </p:txBody>
      </p:sp>
      <p:sp>
        <p:nvSpPr>
          <p:cNvPr id="92" name="Text 90"/>
          <p:cNvSpPr/>
          <p:nvPr/>
        </p:nvSpPr>
        <p:spPr>
          <a:xfrm>
            <a:off x="9756648" y="6766560"/>
            <a:ext cx="1828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Linux</a:t>
            </a:r>
            <a:endParaRPr lang="en-US" sz="1600" dirty="0"/>
          </a:p>
        </p:txBody>
      </p:sp>
      <p:sp>
        <p:nvSpPr>
          <p:cNvPr id="93" name="Shape 91"/>
          <p:cNvSpPr/>
          <p:nvPr/>
        </p:nvSpPr>
        <p:spPr>
          <a:xfrm>
            <a:off x="640080" y="7772400"/>
            <a:ext cx="10908792" cy="548640"/>
          </a:xfrm>
          <a:prstGeom prst="rect">
            <a:avLst/>
          </a:prstGeom>
          <a:solidFill>
            <a:srgbClr val="F4FBF5"/>
          </a:solidFill>
          <a:ln w="12700">
            <a:solidFill>
              <a:srgbClr val="E8F5EA"/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640080" y="7772400"/>
            <a:ext cx="64008" cy="548640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95" name="Text 93"/>
          <p:cNvSpPr/>
          <p:nvPr/>
        </p:nvSpPr>
        <p:spPr>
          <a:xfrm>
            <a:off x="822960" y="7772400"/>
            <a:ext cx="10698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NOTE    웹 페이지에 필요한 모든 프로그램 무료 개발 제공 · 단, 별도 APP 개발은 견적 문의</a:t>
            </a:r>
            <a:endParaRPr lang="en-US" sz="1400" dirty="0"/>
          </a:p>
        </p:txBody>
      </p:sp>
      <p:sp>
        <p:nvSpPr>
          <p:cNvPr id="96" name="Shape 94"/>
          <p:cNvSpPr/>
          <p:nvPr/>
        </p:nvSpPr>
        <p:spPr>
          <a:xfrm>
            <a:off x="640080" y="8613648"/>
            <a:ext cx="10908792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97" name="Text 95"/>
          <p:cNvSpPr/>
          <p:nvPr/>
        </p:nvSpPr>
        <p:spPr>
          <a:xfrm>
            <a:off x="640080" y="8686800"/>
            <a:ext cx="7315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15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  ·  COMPANY PROFILE 2026</a:t>
            </a:r>
            <a:endParaRPr lang="en-US" sz="1300" dirty="0"/>
          </a:p>
        </p:txBody>
      </p:sp>
      <p:sp>
        <p:nvSpPr>
          <p:cNvPr id="98" name="Text 96"/>
          <p:cNvSpPr/>
          <p:nvPr/>
        </p:nvSpPr>
        <p:spPr>
          <a:xfrm>
            <a:off x="10058400" y="8686800"/>
            <a:ext cx="1463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16 / 22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583680"/>
            <a:ext cx="30175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520" b="1" dirty="0">
                <a:solidFill>
                  <a:srgbClr val="F5FCF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</a:t>
            </a:r>
            <a:endParaRPr lang="en-US" sz="1452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300" b="1" spc="-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 Reference</a:t>
            </a:r>
            <a:endParaRPr lang="en-US" sz="3300" dirty="0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Customer Reference Portfolio · 분야별 주요 고객사</a:t>
            </a:r>
            <a:endParaRPr lang="en-US" sz="1450" dirty="0"/>
          </a:p>
        </p:txBody>
      </p:sp>
      <p:sp>
        <p:nvSpPr>
          <p:cNvPr id="6" name="Text 4"/>
          <p:cNvSpPr/>
          <p:nvPr/>
        </p:nvSpPr>
        <p:spPr>
          <a:xfrm>
            <a:off x="10058400" y="64008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spc="200" kern="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2194560"/>
            <a:ext cx="411480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3000" b="1" spc="-4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고객의 비즈니스</a:t>
            </a:r>
            <a:endParaRPr lang="en-US" sz="3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3000" b="1" spc="-4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관점을 정확하게</a:t>
            </a:r>
            <a:endParaRPr lang="en-US" sz="3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3000" b="1" spc="-4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파악하고 구체화</a:t>
            </a:r>
            <a:endParaRPr lang="en-US" sz="3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3000" b="1" spc="-4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하여 레퍼런스를</a:t>
            </a:r>
            <a:endParaRPr lang="en-US" sz="3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3000" b="1" spc="-4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쌓아갑니다.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640080" y="62636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효과적인 IDC.KR 워드프레스 구현 사례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120640" y="2103120"/>
            <a:ext cx="166420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eFinance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5486400" y="2606040"/>
            <a:ext cx="914400" cy="0"/>
          </a:xfrm>
          <a:prstGeom prst="line">
            <a:avLst/>
          </a:prstGeom>
          <a:noFill/>
          <a:ln w="12700">
            <a:solidFill>
              <a:srgbClr val="4EAA5D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120640" y="2880360"/>
            <a:ext cx="1664208" cy="91440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120640" y="2880360"/>
            <a:ext cx="166420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미래에셋대우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5120640" y="3959352"/>
            <a:ext cx="1664208" cy="91440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120640" y="3959352"/>
            <a:ext cx="166420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BC card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120640" y="5038344"/>
            <a:ext cx="1664208" cy="91440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120640" y="5038344"/>
            <a:ext cx="166420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우리은행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5120640" y="6117336"/>
            <a:ext cx="1664208" cy="91440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120640" y="6117336"/>
            <a:ext cx="166420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SC제일은행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5120640" y="7196328"/>
            <a:ext cx="1664208" cy="91440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120640" y="7196328"/>
            <a:ext cx="166420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Allianz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6876288" y="2103120"/>
            <a:ext cx="166420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eCommerce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7242048" y="2606040"/>
            <a:ext cx="914400" cy="0"/>
          </a:xfrm>
          <a:prstGeom prst="line">
            <a:avLst/>
          </a:prstGeom>
          <a:noFill/>
          <a:ln w="12700">
            <a:solidFill>
              <a:srgbClr val="4EAA5D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876288" y="2880360"/>
            <a:ext cx="1664208" cy="91440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876288" y="2880360"/>
            <a:ext cx="166420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emart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6876288" y="3959352"/>
            <a:ext cx="1664208" cy="91440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876288" y="3959352"/>
            <a:ext cx="166420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NH NongHyup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6876288" y="5038344"/>
            <a:ext cx="1664208" cy="91440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876288" y="5038344"/>
            <a:ext cx="166420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HANSSEM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6876288" y="6117336"/>
            <a:ext cx="1664208" cy="91440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876288" y="6117336"/>
            <a:ext cx="166420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SSGmarket</a:t>
            </a:r>
            <a:endParaRPr lang="en-US" sz="1400" dirty="0"/>
          </a:p>
        </p:txBody>
      </p:sp>
      <p:sp>
        <p:nvSpPr>
          <p:cNvPr id="31" name="Shape 29"/>
          <p:cNvSpPr/>
          <p:nvPr/>
        </p:nvSpPr>
        <p:spPr>
          <a:xfrm>
            <a:off x="6876288" y="7196328"/>
            <a:ext cx="1664208" cy="91440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876288" y="7196328"/>
            <a:ext cx="166420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SAMSUNG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8631936" y="2103120"/>
            <a:ext cx="166420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Enterprise</a:t>
            </a:r>
            <a:endParaRPr lang="en-US" sz="1800" dirty="0"/>
          </a:p>
        </p:txBody>
      </p:sp>
      <p:sp>
        <p:nvSpPr>
          <p:cNvPr id="34" name="Shape 32"/>
          <p:cNvSpPr/>
          <p:nvPr/>
        </p:nvSpPr>
        <p:spPr>
          <a:xfrm>
            <a:off x="8997696" y="2606040"/>
            <a:ext cx="914400" cy="0"/>
          </a:xfrm>
          <a:prstGeom prst="line">
            <a:avLst/>
          </a:prstGeom>
          <a:noFill/>
          <a:ln w="12700">
            <a:solidFill>
              <a:srgbClr val="4EAA5D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8631936" y="2880360"/>
            <a:ext cx="1664208" cy="91440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8631936" y="2880360"/>
            <a:ext cx="166420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LOTTE</a:t>
            </a:r>
            <a:endParaRPr lang="en-US" sz="1400" dirty="0"/>
          </a:p>
        </p:txBody>
      </p:sp>
      <p:sp>
        <p:nvSpPr>
          <p:cNvPr id="37" name="Shape 35"/>
          <p:cNvSpPr/>
          <p:nvPr/>
        </p:nvSpPr>
        <p:spPr>
          <a:xfrm>
            <a:off x="8631936" y="3959352"/>
            <a:ext cx="1664208" cy="91440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8631936" y="3959352"/>
            <a:ext cx="166420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POSCO</a:t>
            </a:r>
            <a:endParaRPr lang="en-US" sz="1400" dirty="0"/>
          </a:p>
        </p:txBody>
      </p:sp>
      <p:sp>
        <p:nvSpPr>
          <p:cNvPr id="39" name="Shape 37"/>
          <p:cNvSpPr/>
          <p:nvPr/>
        </p:nvSpPr>
        <p:spPr>
          <a:xfrm>
            <a:off x="8631936" y="5038344"/>
            <a:ext cx="1664208" cy="91440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8631936" y="5038344"/>
            <a:ext cx="166420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MBC</a:t>
            </a:r>
            <a:endParaRPr lang="en-US" sz="1400" dirty="0"/>
          </a:p>
        </p:txBody>
      </p:sp>
      <p:sp>
        <p:nvSpPr>
          <p:cNvPr id="41" name="Shape 39"/>
          <p:cNvSpPr/>
          <p:nvPr/>
        </p:nvSpPr>
        <p:spPr>
          <a:xfrm>
            <a:off x="8631936" y="6117336"/>
            <a:ext cx="1664208" cy="91440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8631936" y="6117336"/>
            <a:ext cx="166420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HYOSUNG</a:t>
            </a:r>
            <a:endParaRPr lang="en-US" sz="1400" dirty="0"/>
          </a:p>
        </p:txBody>
      </p:sp>
      <p:sp>
        <p:nvSpPr>
          <p:cNvPr id="43" name="Shape 41"/>
          <p:cNvSpPr/>
          <p:nvPr/>
        </p:nvSpPr>
        <p:spPr>
          <a:xfrm>
            <a:off x="8631936" y="7196328"/>
            <a:ext cx="1664208" cy="91440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8631936" y="7196328"/>
            <a:ext cx="166420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애경</a:t>
            </a:r>
            <a:endParaRPr lang="en-US" sz="1400" dirty="0"/>
          </a:p>
        </p:txBody>
      </p:sp>
      <p:sp>
        <p:nvSpPr>
          <p:cNvPr id="45" name="Text 43"/>
          <p:cNvSpPr/>
          <p:nvPr/>
        </p:nvSpPr>
        <p:spPr>
          <a:xfrm>
            <a:off x="10387584" y="2103120"/>
            <a:ext cx="166420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eBranding</a:t>
            </a:r>
            <a:endParaRPr lang="en-US" sz="1800" dirty="0"/>
          </a:p>
        </p:txBody>
      </p:sp>
      <p:sp>
        <p:nvSpPr>
          <p:cNvPr id="46" name="Shape 44"/>
          <p:cNvSpPr/>
          <p:nvPr/>
        </p:nvSpPr>
        <p:spPr>
          <a:xfrm>
            <a:off x="10753344" y="2606040"/>
            <a:ext cx="914400" cy="0"/>
          </a:xfrm>
          <a:prstGeom prst="line">
            <a:avLst/>
          </a:prstGeom>
          <a:noFill/>
          <a:ln w="12700">
            <a:solidFill>
              <a:srgbClr val="4EAA5D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387584" y="2880360"/>
            <a:ext cx="1664208" cy="91440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10387584" y="2880360"/>
            <a:ext cx="166420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TOM N TOMS</a:t>
            </a:r>
            <a:endParaRPr lang="en-US" sz="1400" dirty="0"/>
          </a:p>
        </p:txBody>
      </p:sp>
      <p:sp>
        <p:nvSpPr>
          <p:cNvPr id="49" name="Shape 47"/>
          <p:cNvSpPr/>
          <p:nvPr/>
        </p:nvSpPr>
        <p:spPr>
          <a:xfrm>
            <a:off x="10387584" y="3959352"/>
            <a:ext cx="1664208" cy="91440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10387584" y="3959352"/>
            <a:ext cx="166420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PREED</a:t>
            </a:r>
            <a:endParaRPr lang="en-US" sz="1400" dirty="0"/>
          </a:p>
        </p:txBody>
      </p:sp>
      <p:sp>
        <p:nvSpPr>
          <p:cNvPr id="51" name="Shape 49"/>
          <p:cNvSpPr/>
          <p:nvPr/>
        </p:nvSpPr>
        <p:spPr>
          <a:xfrm>
            <a:off x="10387584" y="5038344"/>
            <a:ext cx="1664208" cy="91440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10387584" y="5038344"/>
            <a:ext cx="166420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theVenti</a:t>
            </a:r>
            <a:endParaRPr lang="en-US" sz="1400" dirty="0"/>
          </a:p>
        </p:txBody>
      </p:sp>
      <p:sp>
        <p:nvSpPr>
          <p:cNvPr id="53" name="Shape 51"/>
          <p:cNvSpPr/>
          <p:nvPr/>
        </p:nvSpPr>
        <p:spPr>
          <a:xfrm>
            <a:off x="10387584" y="6117336"/>
            <a:ext cx="1664208" cy="91440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10387584" y="6117336"/>
            <a:ext cx="166420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CNP Lab</a:t>
            </a:r>
            <a:endParaRPr lang="en-US" sz="1400" dirty="0"/>
          </a:p>
        </p:txBody>
      </p:sp>
      <p:sp>
        <p:nvSpPr>
          <p:cNvPr id="55" name="Shape 53"/>
          <p:cNvSpPr/>
          <p:nvPr/>
        </p:nvSpPr>
        <p:spPr>
          <a:xfrm>
            <a:off x="10387584" y="7196328"/>
            <a:ext cx="1664208" cy="914400"/>
          </a:xfrm>
          <a:prstGeom prst="rect">
            <a:avLst/>
          </a:prstGeom>
          <a:solidFill>
            <a:srgbClr val="FAFA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10387584" y="7196328"/>
            <a:ext cx="166420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COZYMA</a:t>
            </a:r>
            <a:endParaRPr lang="en-US" sz="1400" dirty="0"/>
          </a:p>
        </p:txBody>
      </p:sp>
      <p:sp>
        <p:nvSpPr>
          <p:cNvPr id="57" name="Shape 55"/>
          <p:cNvSpPr/>
          <p:nvPr/>
        </p:nvSpPr>
        <p:spPr>
          <a:xfrm>
            <a:off x="640080" y="8613648"/>
            <a:ext cx="10908792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640080" y="8686800"/>
            <a:ext cx="7315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15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  ·  COMPANY PROFILE 2026</a:t>
            </a:r>
            <a:endParaRPr lang="en-US" sz="1300" dirty="0"/>
          </a:p>
        </p:txBody>
      </p:sp>
      <p:sp>
        <p:nvSpPr>
          <p:cNvPr id="59" name="Text 57"/>
          <p:cNvSpPr/>
          <p:nvPr/>
        </p:nvSpPr>
        <p:spPr>
          <a:xfrm>
            <a:off x="10058400" y="8686800"/>
            <a:ext cx="1463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17 / 22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046720" y="365760"/>
            <a:ext cx="237744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440" b="1" dirty="0">
                <a:solidFill>
                  <a:srgbClr val="F0F9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</a:t>
            </a:r>
            <a:endParaRPr lang="en-US" sz="1144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300" b="1" spc="-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eFinance</a:t>
            </a:r>
            <a:endParaRPr lang="en-US" sz="3300" dirty="0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금융·투자·핀테크 분야 디지털 전환 프로젝트</a:t>
            </a:r>
            <a:endParaRPr lang="en-US" sz="1450" dirty="0"/>
          </a:p>
        </p:txBody>
      </p:sp>
      <p:sp>
        <p:nvSpPr>
          <p:cNvPr id="6" name="Text 4"/>
          <p:cNvSpPr/>
          <p:nvPr/>
        </p:nvSpPr>
        <p:spPr>
          <a:xfrm>
            <a:off x="10058400" y="64008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spc="200" kern="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40080" y="2743200"/>
            <a:ext cx="2377440" cy="2377440"/>
          </a:xfrm>
          <a:prstGeom prst="ellipse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2743200"/>
            <a:ext cx="237744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spc="100" kern="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3291840" y="310896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400" b="1" spc="-30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eFinance</a:t>
            </a:r>
            <a:endParaRPr lang="en-US" sz="8400" dirty="0"/>
          </a:p>
        </p:txBody>
      </p:sp>
      <p:sp>
        <p:nvSpPr>
          <p:cNvPr id="10" name="Text 8"/>
          <p:cNvSpPr/>
          <p:nvPr/>
        </p:nvSpPr>
        <p:spPr>
          <a:xfrm>
            <a:off x="3337560" y="45720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spc="10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Financial Services · Digital Transformation Projects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640080" y="576072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●  스탠다드차타드 UX개선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3529584" y="576072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●  수협은행 온라인상담 개발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6419088" y="576072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●  미래에셋 M.all 개선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9308592" y="576072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●  울크레딧 UI/UX 개선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40080" y="63550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●  프리드라이프 e청약 구축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3529584" y="63550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●  SBI저축은행 모바일 UX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6419088" y="63550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●  나이스신용 페이먼트 개선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9308592" y="63550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●  BC카드 기업서비스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640080" y="694944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●  유안타증권 MTS UX개선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3529584" y="694944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●  알리안츠 사이버센터 구축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6419088" y="694944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●  키움증권 MTS UX개선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9308592" y="694944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●  씨티카드 발급 시스템</a:t>
            </a:r>
            <a:endParaRPr lang="en-US" sz="1500" dirty="0"/>
          </a:p>
        </p:txBody>
      </p:sp>
      <p:sp>
        <p:nvSpPr>
          <p:cNvPr id="23" name="Shape 21"/>
          <p:cNvSpPr/>
          <p:nvPr/>
        </p:nvSpPr>
        <p:spPr>
          <a:xfrm>
            <a:off x="640080" y="8613648"/>
            <a:ext cx="10908792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40080" y="8686800"/>
            <a:ext cx="7315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15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  ·  COMPANY PROFILE 2026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10058400" y="8686800"/>
            <a:ext cx="1463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18 / 22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961120" y="5486400"/>
            <a:ext cx="32004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400" b="1" dirty="0">
                <a:solidFill>
                  <a:srgbClr val="EEF7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</a:t>
            </a:r>
            <a:endParaRPr lang="en-US" sz="154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300" b="1" spc="-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eBranding</a:t>
            </a:r>
            <a:endParaRPr lang="en-US" sz="3300" dirty="0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브랜드·기업·F&amp;B 분야 통합 브랜딩 프로젝트</a:t>
            </a:r>
            <a:endParaRPr lang="en-US" sz="1450" dirty="0"/>
          </a:p>
        </p:txBody>
      </p:sp>
      <p:sp>
        <p:nvSpPr>
          <p:cNvPr id="6" name="Text 4"/>
          <p:cNvSpPr/>
          <p:nvPr/>
        </p:nvSpPr>
        <p:spPr>
          <a:xfrm>
            <a:off x="10058400" y="64008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spc="200" kern="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40080" y="2743200"/>
            <a:ext cx="2377440" cy="2377440"/>
          </a:xfrm>
          <a:prstGeom prst="ellipse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2743200"/>
            <a:ext cx="237744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spc="100" kern="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3291840" y="310896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400" b="1" spc="-30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eBranding</a:t>
            </a:r>
            <a:endParaRPr lang="en-US" sz="8400" dirty="0"/>
          </a:p>
        </p:txBody>
      </p:sp>
      <p:sp>
        <p:nvSpPr>
          <p:cNvPr id="10" name="Text 8"/>
          <p:cNvSpPr/>
          <p:nvPr/>
        </p:nvSpPr>
        <p:spPr>
          <a:xfrm>
            <a:off x="3337560" y="45720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spc="10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Brand Identity · Corporate Communications Projects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640080" y="576072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●  삼성 노블카운티 구축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3529584" y="576072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●  셀리틴 브랜드 사이트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6419088" y="576072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●  한샘 서비스센터 개선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9308592" y="576072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●  포스코 경제연구소 포털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40080" y="63550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●  굿피플 NGO 웹사이트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3529584" y="63550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●  더벤티 브랜드 사이트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6419088" y="63550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●  롯데제과 브랜드 포털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9308592" y="63550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●  삼친리자전거 웹사이트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640080" y="694944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●  애경 브랜드 포털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3529584" y="694944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●  탐앤탐스 웹사이트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6419088" y="694944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●  이삭토스트 브랜드 사이트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9308592" y="694944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●  미래에셋 브랜드 사이트</a:t>
            </a:r>
            <a:endParaRPr lang="en-US" sz="1500" dirty="0"/>
          </a:p>
        </p:txBody>
      </p:sp>
      <p:sp>
        <p:nvSpPr>
          <p:cNvPr id="23" name="Shape 21"/>
          <p:cNvSpPr/>
          <p:nvPr/>
        </p:nvSpPr>
        <p:spPr>
          <a:xfrm>
            <a:off x="640080" y="8613648"/>
            <a:ext cx="10908792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40080" y="8686800"/>
            <a:ext cx="7315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15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  ·  COMPANY PROFILE 2026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10058400" y="8686800"/>
            <a:ext cx="1463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19 / 22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0" y="457200"/>
            <a:ext cx="292608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80" b="1" dirty="0">
                <a:solidFill>
                  <a:srgbClr val="F0F9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</a:t>
            </a:r>
            <a:endParaRPr lang="en-US" sz="1408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300" b="1" spc="-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Sitemap</a:t>
            </a:r>
            <a:endParaRPr lang="en-US" sz="3300" dirty="0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Customer Profile Guide  ·  회사소개서 안내</a:t>
            </a:r>
            <a:endParaRPr lang="en-US" sz="1450" dirty="0"/>
          </a:p>
        </p:txBody>
      </p:sp>
      <p:sp>
        <p:nvSpPr>
          <p:cNvPr id="6" name="Text 4"/>
          <p:cNvSpPr/>
          <p:nvPr/>
        </p:nvSpPr>
        <p:spPr>
          <a:xfrm>
            <a:off x="10058400" y="64008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spc="200" kern="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2194560"/>
            <a:ext cx="50292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3800" b="1" spc="-6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IDC.KR이</a:t>
            </a:r>
            <a:endParaRPr lang="en-US" sz="38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3800" b="1" spc="-6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준비한 회사소개를</a:t>
            </a:r>
            <a:endParaRPr lang="en-US" sz="38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3800" b="1" spc="-6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순서대로 안내합니다.</a:t>
            </a:r>
            <a:endParaRPr lang="en-US" sz="3800" dirty="0"/>
          </a:p>
        </p:txBody>
      </p:sp>
      <p:sp>
        <p:nvSpPr>
          <p:cNvPr id="8" name="Shape 6"/>
          <p:cNvSpPr/>
          <p:nvPr/>
        </p:nvSpPr>
        <p:spPr>
          <a:xfrm>
            <a:off x="640080" y="5349240"/>
            <a:ext cx="731520" cy="0"/>
          </a:xfrm>
          <a:prstGeom prst="line">
            <a:avLst/>
          </a:prstGeom>
          <a:noFill/>
          <a:ln w="12700">
            <a:solidFill>
              <a:srgbClr val="4EAA5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548640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spc="10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  21 Pages of Reasonable WordPress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126480" y="2194560"/>
            <a:ext cx="5486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01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126480" y="2560320"/>
            <a:ext cx="1417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-20" kern="0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Company Overview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126480" y="2971800"/>
            <a:ext cx="1417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회사 개요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126480" y="3364992"/>
            <a:ext cx="132588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635240" y="2194560"/>
            <a:ext cx="5486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02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635240" y="2560320"/>
            <a:ext cx="1417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-20" kern="0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About IDC.KR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7635240" y="2971800"/>
            <a:ext cx="1417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 소개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635240" y="3364992"/>
            <a:ext cx="132588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144000" y="2194560"/>
            <a:ext cx="5486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03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9144000" y="2560320"/>
            <a:ext cx="1417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-20" kern="0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Why IDC.KR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9144000" y="2971800"/>
            <a:ext cx="1417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선택 이유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9144000" y="3364992"/>
            <a:ext cx="132588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0652760" y="2194560"/>
            <a:ext cx="5486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04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0652760" y="2560320"/>
            <a:ext cx="1417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-20" kern="0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Organization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10652760" y="2971800"/>
            <a:ext cx="1417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조직 구성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10652760" y="3364992"/>
            <a:ext cx="132588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126480" y="3749040"/>
            <a:ext cx="5486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05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6126480" y="4114800"/>
            <a:ext cx="1417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-20" kern="0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Business Area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6126480" y="4526280"/>
            <a:ext cx="1417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사업 영역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6126480" y="4919472"/>
            <a:ext cx="132588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635240" y="3749040"/>
            <a:ext cx="5486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06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7635240" y="4114800"/>
            <a:ext cx="1417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-20" kern="0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WordPress</a:t>
            </a:r>
            <a:endParaRPr lang="en-US" sz="1500" dirty="0"/>
          </a:p>
        </p:txBody>
      </p:sp>
      <p:sp>
        <p:nvSpPr>
          <p:cNvPr id="32" name="Text 30"/>
          <p:cNvSpPr/>
          <p:nvPr/>
        </p:nvSpPr>
        <p:spPr>
          <a:xfrm>
            <a:off x="7635240" y="4526280"/>
            <a:ext cx="1417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플랫폼 신뢰성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7635240" y="4919472"/>
            <a:ext cx="132588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9144000" y="3749040"/>
            <a:ext cx="5486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07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9144000" y="4114800"/>
            <a:ext cx="1417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-20" kern="0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Special Benefits</a:t>
            </a:r>
            <a:endParaRPr lang="en-US" sz="1500" dirty="0"/>
          </a:p>
        </p:txBody>
      </p:sp>
      <p:sp>
        <p:nvSpPr>
          <p:cNvPr id="36" name="Text 34"/>
          <p:cNvSpPr/>
          <p:nvPr/>
        </p:nvSpPr>
        <p:spPr>
          <a:xfrm>
            <a:off x="9144000" y="4526280"/>
            <a:ext cx="1417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제작 혜택 16</a:t>
            </a:r>
            <a:endParaRPr lang="en-US" sz="1300" dirty="0"/>
          </a:p>
        </p:txBody>
      </p:sp>
      <p:sp>
        <p:nvSpPr>
          <p:cNvPr id="37" name="Shape 35"/>
          <p:cNvSpPr/>
          <p:nvPr/>
        </p:nvSpPr>
        <p:spPr>
          <a:xfrm>
            <a:off x="9144000" y="4919472"/>
            <a:ext cx="132588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10652760" y="3749040"/>
            <a:ext cx="5486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08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10652760" y="4114800"/>
            <a:ext cx="1417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-20" kern="0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Methodology</a:t>
            </a:r>
            <a:endParaRPr lang="en-US" sz="1500" dirty="0"/>
          </a:p>
        </p:txBody>
      </p:sp>
      <p:sp>
        <p:nvSpPr>
          <p:cNvPr id="40" name="Text 38"/>
          <p:cNvSpPr/>
          <p:nvPr/>
        </p:nvSpPr>
        <p:spPr>
          <a:xfrm>
            <a:off x="10652760" y="4526280"/>
            <a:ext cx="1417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제작 방법론</a:t>
            </a:r>
            <a:endParaRPr lang="en-US" sz="1300" dirty="0"/>
          </a:p>
        </p:txBody>
      </p:sp>
      <p:sp>
        <p:nvSpPr>
          <p:cNvPr id="41" name="Shape 39"/>
          <p:cNvSpPr/>
          <p:nvPr/>
        </p:nvSpPr>
        <p:spPr>
          <a:xfrm>
            <a:off x="10652760" y="4919472"/>
            <a:ext cx="132588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126480" y="5303520"/>
            <a:ext cx="5486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09</a:t>
            </a:r>
            <a:endParaRPr lang="en-US" sz="1400" dirty="0"/>
          </a:p>
        </p:txBody>
      </p:sp>
      <p:sp>
        <p:nvSpPr>
          <p:cNvPr id="43" name="Text 41"/>
          <p:cNvSpPr/>
          <p:nvPr/>
        </p:nvSpPr>
        <p:spPr>
          <a:xfrm>
            <a:off x="6126480" y="5669280"/>
            <a:ext cx="1417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-20" kern="0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Process</a:t>
            </a:r>
            <a:endParaRPr lang="en-US" sz="1500" dirty="0"/>
          </a:p>
        </p:txBody>
      </p:sp>
      <p:sp>
        <p:nvSpPr>
          <p:cNvPr id="44" name="Text 42"/>
          <p:cNvSpPr/>
          <p:nvPr/>
        </p:nvSpPr>
        <p:spPr>
          <a:xfrm>
            <a:off x="6126480" y="6080760"/>
            <a:ext cx="1417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제작 프로세스</a:t>
            </a:r>
            <a:endParaRPr lang="en-US" sz="1300" dirty="0"/>
          </a:p>
        </p:txBody>
      </p:sp>
      <p:sp>
        <p:nvSpPr>
          <p:cNvPr id="45" name="Shape 43"/>
          <p:cNvSpPr/>
          <p:nvPr/>
        </p:nvSpPr>
        <p:spPr>
          <a:xfrm>
            <a:off x="6126480" y="6473952"/>
            <a:ext cx="132588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7635240" y="5303520"/>
            <a:ext cx="5486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10</a:t>
            </a:r>
            <a:endParaRPr lang="en-US" sz="1400" dirty="0"/>
          </a:p>
        </p:txBody>
      </p:sp>
      <p:sp>
        <p:nvSpPr>
          <p:cNvPr id="47" name="Text 45"/>
          <p:cNvSpPr/>
          <p:nvPr/>
        </p:nvSpPr>
        <p:spPr>
          <a:xfrm>
            <a:off x="7635240" y="5669280"/>
            <a:ext cx="1417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-20" kern="0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Pricing Guide</a:t>
            </a:r>
            <a:endParaRPr lang="en-US" sz="1500" dirty="0"/>
          </a:p>
        </p:txBody>
      </p:sp>
      <p:sp>
        <p:nvSpPr>
          <p:cNvPr id="48" name="Text 46"/>
          <p:cNvSpPr/>
          <p:nvPr/>
        </p:nvSpPr>
        <p:spPr>
          <a:xfrm>
            <a:off x="7635240" y="6080760"/>
            <a:ext cx="1417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제작 금액</a:t>
            </a:r>
            <a:endParaRPr lang="en-US" sz="1300" dirty="0"/>
          </a:p>
        </p:txBody>
      </p:sp>
      <p:sp>
        <p:nvSpPr>
          <p:cNvPr id="49" name="Shape 47"/>
          <p:cNvSpPr/>
          <p:nvPr/>
        </p:nvSpPr>
        <p:spPr>
          <a:xfrm>
            <a:off x="7635240" y="6473952"/>
            <a:ext cx="132588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9144000" y="5303520"/>
            <a:ext cx="5486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11</a:t>
            </a:r>
            <a:endParaRPr lang="en-US" sz="1400" dirty="0"/>
          </a:p>
        </p:txBody>
      </p:sp>
      <p:sp>
        <p:nvSpPr>
          <p:cNvPr id="51" name="Text 49"/>
          <p:cNvSpPr/>
          <p:nvPr/>
        </p:nvSpPr>
        <p:spPr>
          <a:xfrm>
            <a:off x="9144000" y="5669280"/>
            <a:ext cx="1417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-20" kern="0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Portfolio</a:t>
            </a:r>
            <a:endParaRPr lang="en-US" sz="1500" dirty="0"/>
          </a:p>
        </p:txBody>
      </p:sp>
      <p:sp>
        <p:nvSpPr>
          <p:cNvPr id="52" name="Text 50"/>
          <p:cNvSpPr/>
          <p:nvPr/>
        </p:nvSpPr>
        <p:spPr>
          <a:xfrm>
            <a:off x="9144000" y="6080760"/>
            <a:ext cx="1417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포트폴리오</a:t>
            </a:r>
            <a:endParaRPr lang="en-US" sz="1300" dirty="0"/>
          </a:p>
        </p:txBody>
      </p:sp>
      <p:sp>
        <p:nvSpPr>
          <p:cNvPr id="53" name="Shape 51"/>
          <p:cNvSpPr/>
          <p:nvPr/>
        </p:nvSpPr>
        <p:spPr>
          <a:xfrm>
            <a:off x="9144000" y="6473952"/>
            <a:ext cx="132588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10652760" y="5303520"/>
            <a:ext cx="5486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12</a:t>
            </a:r>
            <a:endParaRPr lang="en-US" sz="1400" dirty="0"/>
          </a:p>
        </p:txBody>
      </p:sp>
      <p:sp>
        <p:nvSpPr>
          <p:cNvPr id="55" name="Text 53"/>
          <p:cNvSpPr/>
          <p:nvPr/>
        </p:nvSpPr>
        <p:spPr>
          <a:xfrm>
            <a:off x="10652760" y="5669280"/>
            <a:ext cx="1417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-20" kern="0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Tech Stack</a:t>
            </a:r>
            <a:endParaRPr lang="en-US" sz="1500" dirty="0"/>
          </a:p>
        </p:txBody>
      </p:sp>
      <p:sp>
        <p:nvSpPr>
          <p:cNvPr id="56" name="Text 54"/>
          <p:cNvSpPr/>
          <p:nvPr/>
        </p:nvSpPr>
        <p:spPr>
          <a:xfrm>
            <a:off x="10652760" y="6080760"/>
            <a:ext cx="1417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보유 기술</a:t>
            </a:r>
            <a:endParaRPr lang="en-US" sz="1300" dirty="0"/>
          </a:p>
        </p:txBody>
      </p:sp>
      <p:sp>
        <p:nvSpPr>
          <p:cNvPr id="57" name="Shape 55"/>
          <p:cNvSpPr/>
          <p:nvPr/>
        </p:nvSpPr>
        <p:spPr>
          <a:xfrm>
            <a:off x="10652760" y="6473952"/>
            <a:ext cx="132588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6126480" y="6858000"/>
            <a:ext cx="5486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13</a:t>
            </a:r>
            <a:endParaRPr lang="en-US" sz="1400" dirty="0"/>
          </a:p>
        </p:txBody>
      </p:sp>
      <p:sp>
        <p:nvSpPr>
          <p:cNvPr id="59" name="Text 57"/>
          <p:cNvSpPr/>
          <p:nvPr/>
        </p:nvSpPr>
        <p:spPr>
          <a:xfrm>
            <a:off x="6126480" y="7223760"/>
            <a:ext cx="1417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-20" kern="0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Reference</a:t>
            </a:r>
            <a:endParaRPr lang="en-US" sz="1500" dirty="0"/>
          </a:p>
        </p:txBody>
      </p:sp>
      <p:sp>
        <p:nvSpPr>
          <p:cNvPr id="60" name="Text 58"/>
          <p:cNvSpPr/>
          <p:nvPr/>
        </p:nvSpPr>
        <p:spPr>
          <a:xfrm>
            <a:off x="6126480" y="7635240"/>
            <a:ext cx="1417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주요 고객사</a:t>
            </a:r>
            <a:endParaRPr lang="en-US" sz="1300" dirty="0"/>
          </a:p>
        </p:txBody>
      </p:sp>
      <p:sp>
        <p:nvSpPr>
          <p:cNvPr id="61" name="Shape 59"/>
          <p:cNvSpPr/>
          <p:nvPr/>
        </p:nvSpPr>
        <p:spPr>
          <a:xfrm>
            <a:off x="6126480" y="8028432"/>
            <a:ext cx="132588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7635240" y="6858000"/>
            <a:ext cx="5486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14</a:t>
            </a:r>
            <a:endParaRPr lang="en-US" sz="1400" dirty="0"/>
          </a:p>
        </p:txBody>
      </p:sp>
      <p:sp>
        <p:nvSpPr>
          <p:cNvPr id="63" name="Text 61"/>
          <p:cNvSpPr/>
          <p:nvPr/>
        </p:nvSpPr>
        <p:spPr>
          <a:xfrm>
            <a:off x="7635240" y="7223760"/>
            <a:ext cx="1417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-20" kern="0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eFinance</a:t>
            </a:r>
            <a:endParaRPr lang="en-US" sz="1500" dirty="0"/>
          </a:p>
        </p:txBody>
      </p:sp>
      <p:sp>
        <p:nvSpPr>
          <p:cNvPr id="64" name="Text 62"/>
          <p:cNvSpPr/>
          <p:nvPr/>
        </p:nvSpPr>
        <p:spPr>
          <a:xfrm>
            <a:off x="7635240" y="7635240"/>
            <a:ext cx="1417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금융 분야</a:t>
            </a:r>
            <a:endParaRPr lang="en-US" sz="1300" dirty="0"/>
          </a:p>
        </p:txBody>
      </p:sp>
      <p:sp>
        <p:nvSpPr>
          <p:cNvPr id="65" name="Shape 63"/>
          <p:cNvSpPr/>
          <p:nvPr/>
        </p:nvSpPr>
        <p:spPr>
          <a:xfrm>
            <a:off x="7635240" y="8028432"/>
            <a:ext cx="132588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9144000" y="6858000"/>
            <a:ext cx="5486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15</a:t>
            </a:r>
            <a:endParaRPr lang="en-US" sz="1400" dirty="0"/>
          </a:p>
        </p:txBody>
      </p:sp>
      <p:sp>
        <p:nvSpPr>
          <p:cNvPr id="67" name="Text 65"/>
          <p:cNvSpPr/>
          <p:nvPr/>
        </p:nvSpPr>
        <p:spPr>
          <a:xfrm>
            <a:off x="9144000" y="7223760"/>
            <a:ext cx="1417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-20" kern="0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eBranding</a:t>
            </a:r>
            <a:endParaRPr lang="en-US" sz="1500" dirty="0"/>
          </a:p>
        </p:txBody>
      </p:sp>
      <p:sp>
        <p:nvSpPr>
          <p:cNvPr id="68" name="Text 66"/>
          <p:cNvSpPr/>
          <p:nvPr/>
        </p:nvSpPr>
        <p:spPr>
          <a:xfrm>
            <a:off x="9144000" y="7635240"/>
            <a:ext cx="1417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브랜딩 분야</a:t>
            </a:r>
            <a:endParaRPr lang="en-US" sz="1300" dirty="0"/>
          </a:p>
        </p:txBody>
      </p:sp>
      <p:sp>
        <p:nvSpPr>
          <p:cNvPr id="69" name="Shape 67"/>
          <p:cNvSpPr/>
          <p:nvPr/>
        </p:nvSpPr>
        <p:spPr>
          <a:xfrm>
            <a:off x="9144000" y="8028432"/>
            <a:ext cx="132588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10652760" y="6858000"/>
            <a:ext cx="5486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16</a:t>
            </a:r>
            <a:endParaRPr lang="en-US" sz="1400" dirty="0"/>
          </a:p>
        </p:txBody>
      </p:sp>
      <p:sp>
        <p:nvSpPr>
          <p:cNvPr id="71" name="Text 69"/>
          <p:cNvSpPr/>
          <p:nvPr/>
        </p:nvSpPr>
        <p:spPr>
          <a:xfrm>
            <a:off x="10652760" y="7223760"/>
            <a:ext cx="1417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-20" kern="0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Vision · Thanks</a:t>
            </a:r>
            <a:endParaRPr lang="en-US" sz="1500" dirty="0"/>
          </a:p>
        </p:txBody>
      </p:sp>
      <p:sp>
        <p:nvSpPr>
          <p:cNvPr id="72" name="Text 70"/>
          <p:cNvSpPr/>
          <p:nvPr/>
        </p:nvSpPr>
        <p:spPr>
          <a:xfrm>
            <a:off x="10652760" y="7635240"/>
            <a:ext cx="1417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비전 · 감사</a:t>
            </a:r>
            <a:endParaRPr lang="en-US" sz="1300" dirty="0"/>
          </a:p>
        </p:txBody>
      </p:sp>
      <p:sp>
        <p:nvSpPr>
          <p:cNvPr id="73" name="Shape 71"/>
          <p:cNvSpPr/>
          <p:nvPr/>
        </p:nvSpPr>
        <p:spPr>
          <a:xfrm>
            <a:off x="10652760" y="8028432"/>
            <a:ext cx="132588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640080" y="8613648"/>
            <a:ext cx="10908792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640080" y="8686800"/>
            <a:ext cx="7315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15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  ·  COMPANY PROFILE 2026</a:t>
            </a:r>
            <a:endParaRPr lang="en-US" sz="1300" dirty="0"/>
          </a:p>
        </p:txBody>
      </p:sp>
      <p:sp>
        <p:nvSpPr>
          <p:cNvPr id="76" name="Text 74"/>
          <p:cNvSpPr/>
          <p:nvPr/>
        </p:nvSpPr>
        <p:spPr>
          <a:xfrm>
            <a:off x="10058400" y="8686800"/>
            <a:ext cx="1463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02 / 22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-457200" y="5029200"/>
            <a:ext cx="6400800" cy="45720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38000" b="1">
                <a:solidFill>
                  <a:srgbClr val="f4fbf5"/>
                </a:solidFill>
                <a:latin typeface="Georgia"/>
                <a:ea typeface="Georgia"/>
                <a:cs typeface="Georgia"/>
              </a:rPr>
              <a:t>W</a:t>
            </a:r>
            <a:endParaRPr lang="en-US" sz="3800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8229600" cy="64008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3300" b="1" kern="0" spc="-5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Reasonable WordPress</a:t>
            </a:r>
            <a:endParaRPr lang="en-US" sz="3300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10058400" cy="3657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4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IDC.KR Brand Identity · 신념과 확신</a:t>
            </a:r>
            <a:endParaRPr lang="en-US" sz="1450"/>
          </a:p>
        </p:txBody>
      </p:sp>
      <p:sp>
        <p:nvSpPr>
          <p:cNvPr id="6" name="Text 4"/>
          <p:cNvSpPr/>
          <p:nvPr/>
        </p:nvSpPr>
        <p:spPr>
          <a:xfrm>
            <a:off x="10058400" y="640080"/>
            <a:ext cx="1463040" cy="3657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r">
              <a:buNone/>
              <a:defRPr/>
            </a:pPr>
            <a:r>
              <a:rPr lang="en-US" sz="1400" b="1" kern="0" spc="200">
                <a:solidFill>
                  <a:srgbClr val="9ca3af"/>
                </a:solidFill>
                <a:latin typeface="맑은 고딕"/>
                <a:ea typeface="맑은 고딕"/>
                <a:cs typeface="맑은 고딕"/>
              </a:rPr>
              <a:t>IDC.KR</a:t>
            </a:r>
            <a:endParaRPr lang="en-US" sz="1400"/>
          </a:p>
        </p:txBody>
      </p:sp>
      <p:sp>
        <p:nvSpPr>
          <p:cNvPr id="7" name="Text 5"/>
          <p:cNvSpPr/>
          <p:nvPr/>
        </p:nvSpPr>
        <p:spPr>
          <a:xfrm>
            <a:off x="640080" y="1691640"/>
            <a:ext cx="10972800" cy="155448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3000" b="1" kern="0" spc="-45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Reasonable</a:t>
            </a:r>
            <a:endParaRPr lang="en-US" sz="13000"/>
          </a:p>
        </p:txBody>
      </p:sp>
      <p:sp>
        <p:nvSpPr>
          <p:cNvPr id="8" name="Text 6"/>
          <p:cNvSpPr/>
          <p:nvPr/>
        </p:nvSpPr>
        <p:spPr>
          <a:xfrm>
            <a:off x="640080" y="3154680"/>
            <a:ext cx="10972800" cy="155448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3000" b="1" kern="0" spc="-45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WordPress</a:t>
            </a:r>
            <a:endParaRPr lang="en-US" sz="13000"/>
          </a:p>
        </p:txBody>
      </p:sp>
      <p:sp>
        <p:nvSpPr>
          <p:cNvPr id="9" name="Shape 7"/>
          <p:cNvSpPr/>
          <p:nvPr/>
        </p:nvSpPr>
        <p:spPr>
          <a:xfrm>
            <a:off x="5486400" y="4937760"/>
            <a:ext cx="6126480" cy="594360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0" name="Text 8"/>
          <p:cNvSpPr/>
          <p:nvPr/>
        </p:nvSpPr>
        <p:spPr>
          <a:xfrm>
            <a:off x="5486400" y="4937760"/>
            <a:ext cx="6126480" cy="5943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600" b="1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홈페이지 제작에는 분명한 이유가 있어야 합니다.</a:t>
            </a:r>
            <a:endParaRPr lang="en-US" sz="1600"/>
          </a:p>
        </p:txBody>
      </p:sp>
      <p:sp>
        <p:nvSpPr>
          <p:cNvPr id="11" name="Text 9"/>
          <p:cNvSpPr/>
          <p:nvPr/>
        </p:nvSpPr>
        <p:spPr>
          <a:xfrm>
            <a:off x="640080" y="5623560"/>
            <a:ext cx="4754880" cy="12801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8800" kern="0" spc="-35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Customer</a:t>
            </a:r>
            <a:endParaRPr lang="en-US" sz="8800"/>
          </a:p>
        </p:txBody>
      </p:sp>
      <p:sp>
        <p:nvSpPr>
          <p:cNvPr id="12" name="Text 10"/>
          <p:cNvSpPr/>
          <p:nvPr/>
        </p:nvSpPr>
        <p:spPr>
          <a:xfrm>
            <a:off x="640080" y="6949440"/>
            <a:ext cx="4754880" cy="12801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8800" kern="0" spc="-35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Dream</a:t>
            </a:r>
            <a:endParaRPr lang="en-US" sz="8800"/>
          </a:p>
        </p:txBody>
      </p:sp>
      <p:sp>
        <p:nvSpPr>
          <p:cNvPr id="13" name="Text 11"/>
          <p:cNvSpPr/>
          <p:nvPr/>
        </p:nvSpPr>
        <p:spPr>
          <a:xfrm>
            <a:off x="5486400" y="5943600"/>
            <a:ext cx="6126480" cy="246888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lnSpc>
                <a:spcPct val="170000"/>
              </a:lnSpc>
              <a:buNone/>
              <a:defRPr/>
            </a:pPr>
            <a:r>
              <a:rPr lang="en-US" sz="1700" b="1" kern="0" spc="-3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IDC.KR의 워드프레스 설계와 구현에는</a:t>
            </a:r>
            <a:endParaRPr lang="en-US" sz="1700" b="1" kern="0" spc="-30">
              <a:solidFill>
                <a:srgbClr val="0a1628"/>
              </a:solidFill>
              <a:latin typeface="맑은 고딕"/>
              <a:ea typeface="맑은 고딕"/>
              <a:cs typeface="맑은 고딕"/>
            </a:endParaRPr>
          </a:p>
          <a:p>
            <a:pPr marL="0" indent="0">
              <a:lnSpc>
                <a:spcPct val="170000"/>
              </a:lnSpc>
              <a:buNone/>
              <a:defRPr/>
            </a:pPr>
            <a:r>
              <a:rPr lang="en-US" sz="1700" b="1" kern="0" spc="-3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분명한 이유와 그에 따른 방향성이 제시됩니다.</a:t>
            </a:r>
            <a:endParaRPr lang="en-US" sz="1700" b="1" kern="0" spc="-30">
              <a:solidFill>
                <a:srgbClr val="0a1628"/>
              </a:solidFill>
              <a:latin typeface="맑은 고딕"/>
              <a:ea typeface="맑은 고딕"/>
              <a:cs typeface="맑은 고딕"/>
            </a:endParaRPr>
          </a:p>
          <a:p>
            <a:pPr marL="0" indent="0">
              <a:lnSpc>
                <a:spcPct val="170000"/>
              </a:lnSpc>
              <a:buNone/>
              <a:defRPr/>
            </a:pPr>
            <a:r>
              <a:rPr lang="en-US" sz="1700" b="1" kern="0" spc="-3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관리자 편의보다 사용 고객의 관점에서 구현되는</a:t>
            </a:r>
            <a:endParaRPr lang="en-US" sz="1700" b="1" kern="0" spc="-30">
              <a:solidFill>
                <a:srgbClr val="0a1628"/>
              </a:solidFill>
              <a:latin typeface="맑은 고딕"/>
              <a:ea typeface="맑은 고딕"/>
              <a:cs typeface="맑은 고딕"/>
            </a:endParaRPr>
          </a:p>
          <a:p>
            <a:pPr marL="0" indent="0">
              <a:lnSpc>
                <a:spcPct val="170000"/>
              </a:lnSpc>
              <a:buNone/>
              <a:defRPr/>
            </a:pPr>
            <a:r>
              <a:rPr lang="en-US" sz="1700" b="1" kern="0" spc="-3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Reasonable이 IDC.KR의 신념이며 확신입니다.</a:t>
            </a:r>
            <a:endParaRPr lang="en-US" sz="1700"/>
          </a:p>
        </p:txBody>
      </p:sp>
      <p:sp>
        <p:nvSpPr>
          <p:cNvPr id="14" name="Shape 12"/>
          <p:cNvSpPr/>
          <p:nvPr/>
        </p:nvSpPr>
        <p:spPr>
          <a:xfrm>
            <a:off x="640080" y="8613648"/>
            <a:ext cx="10908792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15" name="Text 13"/>
          <p:cNvSpPr/>
          <p:nvPr/>
        </p:nvSpPr>
        <p:spPr>
          <a:xfrm>
            <a:off x="640080" y="8686800"/>
            <a:ext cx="731520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300" b="1" kern="0" spc="1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IDC.KR  ·  COMPANY PROFILE 2026</a:t>
            </a:r>
            <a:endParaRPr lang="en-US" sz="1300"/>
          </a:p>
        </p:txBody>
      </p:sp>
      <p:sp>
        <p:nvSpPr>
          <p:cNvPr id="16" name="Text 14"/>
          <p:cNvSpPr/>
          <p:nvPr/>
        </p:nvSpPr>
        <p:spPr>
          <a:xfrm>
            <a:off x="10058400" y="8686800"/>
            <a:ext cx="146304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r">
              <a:buNone/>
              <a:defRPr/>
            </a:pPr>
            <a:r>
              <a:rPr lang="en-US" sz="1300" b="1" kern="0" spc="15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20 / 22</a:t>
            </a:r>
            <a:endParaRPr lang="en-US" sz="13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15898" y="0"/>
            <a:ext cx="0" cy="9144000"/>
          </a:xfrm>
          <a:prstGeom prst="line">
            <a:avLst/>
          </a:prstGeom>
          <a:noFill/>
          <a:ln w="12700">
            <a:solidFill>
              <a:srgbClr val="1F2D4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031797" y="0"/>
            <a:ext cx="0" cy="9144000"/>
          </a:xfrm>
          <a:prstGeom prst="line">
            <a:avLst/>
          </a:prstGeom>
          <a:noFill/>
          <a:ln w="12700">
            <a:solidFill>
              <a:srgbClr val="1F2D4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047695" y="0"/>
            <a:ext cx="0" cy="9144000"/>
          </a:xfrm>
          <a:prstGeom prst="line">
            <a:avLst/>
          </a:prstGeom>
          <a:noFill/>
          <a:ln w="12700">
            <a:solidFill>
              <a:srgbClr val="1F2D4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063594" y="0"/>
            <a:ext cx="0" cy="9144000"/>
          </a:xfrm>
          <a:prstGeom prst="line">
            <a:avLst/>
          </a:prstGeom>
          <a:noFill/>
          <a:ln w="12700">
            <a:solidFill>
              <a:srgbClr val="1F2D4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79492" y="0"/>
            <a:ext cx="0" cy="9144000"/>
          </a:xfrm>
          <a:prstGeom prst="line">
            <a:avLst/>
          </a:prstGeom>
          <a:noFill/>
          <a:ln w="12700">
            <a:solidFill>
              <a:srgbClr val="1F2D4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095390" y="0"/>
            <a:ext cx="0" cy="9144000"/>
          </a:xfrm>
          <a:prstGeom prst="line">
            <a:avLst/>
          </a:prstGeom>
          <a:noFill/>
          <a:ln w="12700">
            <a:solidFill>
              <a:srgbClr val="1F2D4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111289" y="0"/>
            <a:ext cx="0" cy="9144000"/>
          </a:xfrm>
          <a:prstGeom prst="line">
            <a:avLst/>
          </a:prstGeom>
          <a:noFill/>
          <a:ln w="12700">
            <a:solidFill>
              <a:srgbClr val="1F2D4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127187" y="0"/>
            <a:ext cx="0" cy="9144000"/>
          </a:xfrm>
          <a:prstGeom prst="line">
            <a:avLst/>
          </a:prstGeom>
          <a:noFill/>
          <a:ln w="12700">
            <a:solidFill>
              <a:srgbClr val="1F2D4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143086" y="0"/>
            <a:ext cx="0" cy="9144000"/>
          </a:xfrm>
          <a:prstGeom prst="line">
            <a:avLst/>
          </a:prstGeom>
          <a:noFill/>
          <a:ln w="12700">
            <a:solidFill>
              <a:srgbClr val="1F2D4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0158984" y="0"/>
            <a:ext cx="0" cy="9144000"/>
          </a:xfrm>
          <a:prstGeom prst="line">
            <a:avLst/>
          </a:prstGeom>
          <a:noFill/>
          <a:ln w="12700">
            <a:solidFill>
              <a:srgbClr val="1F2D4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174882" y="0"/>
            <a:ext cx="0" cy="9144000"/>
          </a:xfrm>
          <a:prstGeom prst="line">
            <a:avLst/>
          </a:prstGeom>
          <a:noFill/>
          <a:ln w="12700">
            <a:solidFill>
              <a:srgbClr val="1F2D4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8869680" y="1828800"/>
            <a:ext cx="2377440" cy="2377440"/>
          </a:xfrm>
          <a:prstGeom prst="ellipse">
            <a:avLst/>
          </a:prstGeom>
          <a:solidFill>
            <a:srgbClr val="21759B"/>
          </a:solidFill>
          <a:ln w="12700">
            <a:solidFill>
              <a:srgbClr val="21759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869680" y="1709928"/>
            <a:ext cx="237744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92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</a:t>
            </a:r>
            <a:endParaRPr lang="en-US" sz="10920" dirty="0"/>
          </a:p>
        </p:txBody>
      </p:sp>
      <p:sp>
        <p:nvSpPr>
          <p:cNvPr id="16" name="Text 14"/>
          <p:cNvSpPr/>
          <p:nvPr/>
        </p:nvSpPr>
        <p:spPr>
          <a:xfrm>
            <a:off x="8595360" y="4297680"/>
            <a:ext cx="29260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spc="20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● POWERED BY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8595360" y="457200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WordPress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8595360" y="5120640"/>
            <a:ext cx="29260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 · 100% WordPress 개발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40080" y="640080"/>
            <a:ext cx="54864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● VISION 2026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0058400" y="640080"/>
            <a:ext cx="1463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spc="200" kern="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FINAL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640080" y="1051560"/>
            <a:ext cx="10908792" cy="0"/>
          </a:xfrm>
          <a:prstGeom prst="line">
            <a:avLst/>
          </a:prstGeom>
          <a:noFill/>
          <a:ln w="12700">
            <a:solidFill>
              <a:srgbClr val="1F2D4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0080" y="1554480"/>
            <a:ext cx="10972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0" b="1" dirty="0">
                <a:solidFill>
                  <a:srgbClr val="4EAA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</a:t>
            </a:r>
            <a:endParaRPr lang="en-US" sz="15000" dirty="0"/>
          </a:p>
        </p:txBody>
      </p:sp>
      <p:sp>
        <p:nvSpPr>
          <p:cNvPr id="23" name="Text 21"/>
          <p:cNvSpPr/>
          <p:nvPr/>
        </p:nvSpPr>
        <p:spPr>
          <a:xfrm>
            <a:off x="640080" y="2468880"/>
            <a:ext cx="777240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3000" b="1" spc="-50" kern="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모든 기업이 대기업 수준의 홈페이지를</a:t>
            </a:r>
            <a:endParaRPr lang="en-US" sz="3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3000" b="1" spc="-50" kern="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합리적인 비용으로 갖는 세상을 만듭니다.</a:t>
            </a:r>
            <a:endParaRPr lang="en-US" sz="3000" dirty="0"/>
          </a:p>
        </p:txBody>
      </p:sp>
      <p:sp>
        <p:nvSpPr>
          <p:cNvPr id="24" name="Shape 22"/>
          <p:cNvSpPr/>
          <p:nvPr/>
        </p:nvSpPr>
        <p:spPr>
          <a:xfrm>
            <a:off x="640080" y="4206240"/>
            <a:ext cx="548640" cy="0"/>
          </a:xfrm>
          <a:prstGeom prst="line">
            <a:avLst/>
          </a:prstGeom>
          <a:noFill/>
          <a:ln w="12700">
            <a:solidFill>
              <a:srgbClr val="4EAA5D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40080" y="4297680"/>
            <a:ext cx="457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20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SLOGAN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640080" y="4572000"/>
            <a:ext cx="7772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CBD5E1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"아무것도 몰라도, IDC.KR이 다 해드립니다."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640080" y="5212080"/>
            <a:ext cx="7772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65000"/>
              </a:lnSpc>
              <a:buNone/>
            </a:pPr>
            <a:r>
              <a:rPr lang="en-US" sz="140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IDC.KR은 19년간 단 하나의 목표를 가져왔습니다 — "고객의 사업 성공을 위한 최고의 홈페이지를 가장 합리적인 비용으로." AI 시대에도 이 철학은 변하지 않습니다.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640080" y="6583680"/>
            <a:ext cx="10908792" cy="0"/>
          </a:xfrm>
          <a:prstGeom prst="line">
            <a:avLst/>
          </a:prstGeom>
          <a:noFill/>
          <a:ln w="12700">
            <a:solidFill>
              <a:srgbClr val="1F2D4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0080" y="6720840"/>
            <a:ext cx="457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CONTACT US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640080" y="7040880"/>
            <a:ext cx="6400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ADDR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1371600" y="7040880"/>
            <a:ext cx="32918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경기도 성남시 분당구 정자일로 80번지</a:t>
            </a:r>
            <a:endParaRPr lang="en-US" sz="1500" dirty="0"/>
          </a:p>
        </p:txBody>
      </p:sp>
      <p:sp>
        <p:nvSpPr>
          <p:cNvPr id="32" name="Text 30"/>
          <p:cNvSpPr/>
          <p:nvPr/>
        </p:nvSpPr>
        <p:spPr>
          <a:xfrm>
            <a:off x="4663440" y="7040880"/>
            <a:ext cx="6400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TEL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5394960" y="7040880"/>
            <a:ext cx="32918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031-8015-0978</a:t>
            </a:r>
            <a:endParaRPr lang="en-US" sz="1500" dirty="0"/>
          </a:p>
        </p:txBody>
      </p:sp>
      <p:sp>
        <p:nvSpPr>
          <p:cNvPr id="34" name="Text 32"/>
          <p:cNvSpPr/>
          <p:nvPr/>
        </p:nvSpPr>
        <p:spPr>
          <a:xfrm>
            <a:off x="640080" y="7498080"/>
            <a:ext cx="6400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WEB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1371600" y="7498080"/>
            <a:ext cx="32918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www.idc.kr</a:t>
            </a:r>
            <a:endParaRPr lang="en-US" sz="1500" dirty="0"/>
          </a:p>
        </p:txBody>
      </p:sp>
      <p:sp>
        <p:nvSpPr>
          <p:cNvPr id="36" name="Text 34"/>
          <p:cNvSpPr/>
          <p:nvPr/>
        </p:nvSpPr>
        <p:spPr>
          <a:xfrm>
            <a:off x="4663440" y="7498080"/>
            <a:ext cx="6400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MAIL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5394960" y="7498080"/>
            <a:ext cx="32918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idc@idc.kr</a:t>
            </a:r>
            <a:endParaRPr lang="en-US" sz="1500" dirty="0"/>
          </a:p>
        </p:txBody>
      </p:sp>
      <p:sp>
        <p:nvSpPr>
          <p:cNvPr id="38" name="Shape 36"/>
          <p:cNvSpPr/>
          <p:nvPr/>
        </p:nvSpPr>
        <p:spPr>
          <a:xfrm>
            <a:off x="640080" y="8613648"/>
            <a:ext cx="10908792" cy="0"/>
          </a:xfrm>
          <a:prstGeom prst="line">
            <a:avLst/>
          </a:prstGeom>
          <a:noFill/>
          <a:ln w="12700">
            <a:solidFill>
              <a:srgbClr val="1F2D4A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40080" y="8686800"/>
            <a:ext cx="7315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150" kern="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  ·  COMPANY PROFILE 2026</a:t>
            </a:r>
            <a:endParaRPr lang="en-US" sz="1300" dirty="0"/>
          </a:p>
        </p:txBody>
      </p:sp>
      <p:sp>
        <p:nvSpPr>
          <p:cNvPr id="40" name="Text 38"/>
          <p:cNvSpPr/>
          <p:nvPr/>
        </p:nvSpPr>
        <p:spPr>
          <a:xfrm>
            <a:off x="10058400" y="8686800"/>
            <a:ext cx="1463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21 / 22</a:t>
            </a:r>
            <a:endParaRPr lang="en-US" sz="13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0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-914400" y="914400"/>
            <a:ext cx="7315200" cy="7315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0" b="1" dirty="0">
                <a:solidFill>
                  <a:srgbClr val="5FB57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</a:t>
            </a:r>
            <a:endParaRPr lang="en-US" sz="52000" dirty="0"/>
          </a:p>
        </p:txBody>
      </p:sp>
      <p:sp>
        <p:nvSpPr>
          <p:cNvPr id="4" name="Shape 2"/>
          <p:cNvSpPr/>
          <p:nvPr/>
        </p:nvSpPr>
        <p:spPr>
          <a:xfrm>
            <a:off x="3017520" y="1280160"/>
            <a:ext cx="6153912" cy="4937760"/>
          </a:xfrm>
          <a:prstGeom prst="rect">
            <a:avLst/>
          </a:prstGeom>
          <a:solidFill>
            <a:srgbClr val="4EAA5D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566160" y="1920240"/>
            <a:ext cx="5056632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0" b="1" spc="-250" kern="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Always</a:t>
            </a:r>
            <a:endParaRPr lang="en-US" sz="8000" dirty="0"/>
          </a:p>
        </p:txBody>
      </p:sp>
      <p:sp>
        <p:nvSpPr>
          <p:cNvPr id="6" name="Text 4"/>
          <p:cNvSpPr/>
          <p:nvPr/>
        </p:nvSpPr>
        <p:spPr>
          <a:xfrm>
            <a:off x="3566160" y="3383280"/>
            <a:ext cx="5056632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0" b="1" spc="-250" kern="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Thanks</a:t>
            </a:r>
            <a:endParaRPr lang="en-US" sz="8000" dirty="0"/>
          </a:p>
        </p:txBody>
      </p:sp>
      <p:sp>
        <p:nvSpPr>
          <p:cNvPr id="7" name="Shape 5"/>
          <p:cNvSpPr/>
          <p:nvPr/>
        </p:nvSpPr>
        <p:spPr>
          <a:xfrm>
            <a:off x="10424160" y="822960"/>
            <a:ext cx="914400" cy="914400"/>
          </a:xfrm>
          <a:prstGeom prst="ellipse">
            <a:avLst/>
          </a:prstGeom>
          <a:solidFill>
            <a:srgbClr val="21759B"/>
          </a:solidFill>
          <a:ln w="12700">
            <a:solidFill>
              <a:srgbClr val="21759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424160" y="77724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</a:t>
            </a:r>
            <a:endParaRPr lang="en-US" sz="4200" dirty="0"/>
          </a:p>
        </p:txBody>
      </p:sp>
      <p:sp>
        <p:nvSpPr>
          <p:cNvPr id="9" name="Text 7"/>
          <p:cNvSpPr/>
          <p:nvPr/>
        </p:nvSpPr>
        <p:spPr>
          <a:xfrm>
            <a:off x="9784080" y="1828800"/>
            <a:ext cx="23774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D9F1D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100% WordPress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017520" y="6675120"/>
            <a:ext cx="615391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idc@idc.kr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3017520" y="7178040"/>
            <a:ext cx="615391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spc="50" kern="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031-8015-0978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3017520" y="7680960"/>
            <a:ext cx="615391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D9F1D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  l  대표이사 강 경 원</a:t>
            </a:r>
            <a:endParaRPr lang="en-US" sz="1900" dirty="0"/>
          </a:p>
        </p:txBody>
      </p:sp>
      <p:sp>
        <p:nvSpPr>
          <p:cNvPr id="13" name="Shape 11"/>
          <p:cNvSpPr/>
          <p:nvPr/>
        </p:nvSpPr>
        <p:spPr>
          <a:xfrm>
            <a:off x="640080" y="8613648"/>
            <a:ext cx="10908792" cy="0"/>
          </a:xfrm>
          <a:prstGeom prst="line">
            <a:avLst/>
          </a:prstGeom>
          <a:noFill/>
          <a:ln w="12700">
            <a:solidFill>
              <a:srgbClr val="AED9B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" y="8686800"/>
            <a:ext cx="7315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80" kern="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  ·  COMPANY PROFILE 2026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0058400" y="8686800"/>
            <a:ext cx="1463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spc="250" kern="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THANK YOU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5943600"/>
            <a:ext cx="32004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400" b="1" dirty="0">
                <a:solidFill>
                  <a:srgbClr val="F5FCF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</a:t>
            </a:r>
            <a:endParaRPr lang="en-US" sz="154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300" b="1" spc="-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Company Overview</a:t>
            </a:r>
            <a:endParaRPr lang="en-US" sz="3300" dirty="0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아이디씨닷케이알 주식회사 기본 현황</a:t>
            </a:r>
            <a:endParaRPr lang="en-US" sz="1450" dirty="0"/>
          </a:p>
        </p:txBody>
      </p:sp>
      <p:sp>
        <p:nvSpPr>
          <p:cNvPr id="6" name="Text 4"/>
          <p:cNvSpPr/>
          <p:nvPr/>
        </p:nvSpPr>
        <p:spPr>
          <a:xfrm>
            <a:off x="10058400" y="64008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spc="200" kern="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2066544"/>
            <a:ext cx="1645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COMPANY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2286000" y="2066544"/>
            <a:ext cx="1463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회사명</a:t>
            </a:r>
            <a:endParaRPr lang="en-US" sz="1550" dirty="0"/>
          </a:p>
        </p:txBody>
      </p:sp>
      <p:sp>
        <p:nvSpPr>
          <p:cNvPr id="9" name="Text 7"/>
          <p:cNvSpPr/>
          <p:nvPr/>
        </p:nvSpPr>
        <p:spPr>
          <a:xfrm>
            <a:off x="3840480" y="2066544"/>
            <a:ext cx="78638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아이디씨닷케이알 주식회사  (IDC.KR)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40080" y="2468880"/>
            <a:ext cx="10908792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2615184"/>
            <a:ext cx="1645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CEO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2286000" y="2615184"/>
            <a:ext cx="1463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대표이사</a:t>
            </a:r>
            <a:endParaRPr lang="en-US" sz="1550" dirty="0"/>
          </a:p>
        </p:txBody>
      </p:sp>
      <p:sp>
        <p:nvSpPr>
          <p:cNvPr id="13" name="Text 11"/>
          <p:cNvSpPr/>
          <p:nvPr/>
        </p:nvSpPr>
        <p:spPr>
          <a:xfrm>
            <a:off x="3840480" y="2615184"/>
            <a:ext cx="78638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강 경 원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640080" y="3017520"/>
            <a:ext cx="10908792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3163824"/>
            <a:ext cx="1645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FOUNDED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2286000" y="3163824"/>
            <a:ext cx="1463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설립년도</a:t>
            </a:r>
            <a:endParaRPr lang="en-US" sz="1550" dirty="0"/>
          </a:p>
        </p:txBody>
      </p:sp>
      <p:sp>
        <p:nvSpPr>
          <p:cNvPr id="17" name="Text 15"/>
          <p:cNvSpPr/>
          <p:nvPr/>
        </p:nvSpPr>
        <p:spPr>
          <a:xfrm>
            <a:off x="3840480" y="3163824"/>
            <a:ext cx="78638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2007년 2월  ·  창립 19년차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640080" y="3566160"/>
            <a:ext cx="10908792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0080" y="3712464"/>
            <a:ext cx="1645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REGISTRATION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2286000" y="3712464"/>
            <a:ext cx="1463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사업자번호</a:t>
            </a:r>
            <a:endParaRPr lang="en-US" sz="1550" dirty="0"/>
          </a:p>
        </p:txBody>
      </p:sp>
      <p:sp>
        <p:nvSpPr>
          <p:cNvPr id="21" name="Text 19"/>
          <p:cNvSpPr/>
          <p:nvPr/>
        </p:nvSpPr>
        <p:spPr>
          <a:xfrm>
            <a:off x="3840480" y="3712464"/>
            <a:ext cx="78638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255-88-01780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640080" y="4114800"/>
            <a:ext cx="10908792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40080" y="4261104"/>
            <a:ext cx="1645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EMPLOYEE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2286000" y="4261104"/>
            <a:ext cx="1463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직원수</a:t>
            </a:r>
            <a:endParaRPr lang="en-US" sz="1550" dirty="0"/>
          </a:p>
        </p:txBody>
      </p:sp>
      <p:sp>
        <p:nvSpPr>
          <p:cNvPr id="25" name="Text 23"/>
          <p:cNvSpPr/>
          <p:nvPr/>
        </p:nvSpPr>
        <p:spPr>
          <a:xfrm>
            <a:off x="3840480" y="4261104"/>
            <a:ext cx="78638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12명  ·  정직원 9명 + 임원 3명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640080" y="4663440"/>
            <a:ext cx="10908792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0080" y="4809744"/>
            <a:ext cx="1645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BUSINESS</a:t>
            </a:r>
            <a:endParaRPr lang="en-US" sz="1250" dirty="0"/>
          </a:p>
        </p:txBody>
      </p:sp>
      <p:sp>
        <p:nvSpPr>
          <p:cNvPr id="28" name="Text 26"/>
          <p:cNvSpPr/>
          <p:nvPr/>
        </p:nvSpPr>
        <p:spPr>
          <a:xfrm>
            <a:off x="2286000" y="4809744"/>
            <a:ext cx="1463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주요사업</a:t>
            </a:r>
            <a:endParaRPr lang="en-US" sz="1550" dirty="0"/>
          </a:p>
        </p:txBody>
      </p:sp>
      <p:sp>
        <p:nvSpPr>
          <p:cNvPr id="29" name="Text 27"/>
          <p:cNvSpPr/>
          <p:nvPr/>
        </p:nvSpPr>
        <p:spPr>
          <a:xfrm>
            <a:off x="3840480" y="4809744"/>
            <a:ext cx="78638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홈페이지 제작 · 유지보수 · 웹호스팅 · 도메인 · APP 개발 · AI 챗봇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640080" y="5212080"/>
            <a:ext cx="10908792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40080" y="5358384"/>
            <a:ext cx="1645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ADDRESS</a:t>
            </a:r>
            <a:endParaRPr lang="en-US" sz="1250" dirty="0"/>
          </a:p>
        </p:txBody>
      </p:sp>
      <p:sp>
        <p:nvSpPr>
          <p:cNvPr id="32" name="Text 30"/>
          <p:cNvSpPr/>
          <p:nvPr/>
        </p:nvSpPr>
        <p:spPr>
          <a:xfrm>
            <a:off x="2286000" y="5358384"/>
            <a:ext cx="1463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주소</a:t>
            </a:r>
            <a:endParaRPr lang="en-US" sz="1550" dirty="0"/>
          </a:p>
        </p:txBody>
      </p:sp>
      <p:sp>
        <p:nvSpPr>
          <p:cNvPr id="33" name="Text 31"/>
          <p:cNvSpPr/>
          <p:nvPr/>
        </p:nvSpPr>
        <p:spPr>
          <a:xfrm>
            <a:off x="3840480" y="5358384"/>
            <a:ext cx="78638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경기도 성남시 분당구 정자일로 80번지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640080" y="5760720"/>
            <a:ext cx="10908792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40080" y="5907024"/>
            <a:ext cx="1645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TEL</a:t>
            </a:r>
            <a:endParaRPr lang="en-US" sz="1250" dirty="0"/>
          </a:p>
        </p:txBody>
      </p:sp>
      <p:sp>
        <p:nvSpPr>
          <p:cNvPr id="36" name="Text 34"/>
          <p:cNvSpPr/>
          <p:nvPr/>
        </p:nvSpPr>
        <p:spPr>
          <a:xfrm>
            <a:off x="2286000" y="5907024"/>
            <a:ext cx="1463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대표번호</a:t>
            </a:r>
            <a:endParaRPr lang="en-US" sz="1550" dirty="0"/>
          </a:p>
        </p:txBody>
      </p:sp>
      <p:sp>
        <p:nvSpPr>
          <p:cNvPr id="37" name="Text 35"/>
          <p:cNvSpPr/>
          <p:nvPr/>
        </p:nvSpPr>
        <p:spPr>
          <a:xfrm>
            <a:off x="3840480" y="5907024"/>
            <a:ext cx="78638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031-8015-0978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640080" y="6309360"/>
            <a:ext cx="10908792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40080" y="6455664"/>
            <a:ext cx="1645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WEB</a:t>
            </a:r>
            <a:endParaRPr lang="en-US" sz="1250" dirty="0"/>
          </a:p>
        </p:txBody>
      </p:sp>
      <p:sp>
        <p:nvSpPr>
          <p:cNvPr id="40" name="Text 38"/>
          <p:cNvSpPr/>
          <p:nvPr/>
        </p:nvSpPr>
        <p:spPr>
          <a:xfrm>
            <a:off x="2286000" y="6455664"/>
            <a:ext cx="1463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홈페이지</a:t>
            </a:r>
            <a:endParaRPr lang="en-US" sz="1550" dirty="0"/>
          </a:p>
        </p:txBody>
      </p:sp>
      <p:sp>
        <p:nvSpPr>
          <p:cNvPr id="41" name="Text 39"/>
          <p:cNvSpPr/>
          <p:nvPr/>
        </p:nvSpPr>
        <p:spPr>
          <a:xfrm>
            <a:off x="3840480" y="6455664"/>
            <a:ext cx="78638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www.idc.kr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640080" y="6858000"/>
            <a:ext cx="10908792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640080" y="7004304"/>
            <a:ext cx="1645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EMAIL</a:t>
            </a:r>
            <a:endParaRPr lang="en-US" sz="1250" dirty="0"/>
          </a:p>
        </p:txBody>
      </p:sp>
      <p:sp>
        <p:nvSpPr>
          <p:cNvPr id="44" name="Text 42"/>
          <p:cNvSpPr/>
          <p:nvPr/>
        </p:nvSpPr>
        <p:spPr>
          <a:xfrm>
            <a:off x="2286000" y="7004304"/>
            <a:ext cx="1463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이메일</a:t>
            </a:r>
            <a:endParaRPr lang="en-US" sz="1550" dirty="0"/>
          </a:p>
        </p:txBody>
      </p:sp>
      <p:sp>
        <p:nvSpPr>
          <p:cNvPr id="45" name="Text 43"/>
          <p:cNvSpPr/>
          <p:nvPr/>
        </p:nvSpPr>
        <p:spPr>
          <a:xfrm>
            <a:off x="3840480" y="7004304"/>
            <a:ext cx="78638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3333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idc@idc.kr</a:t>
            </a:r>
            <a:endParaRPr lang="en-US" sz="1600" dirty="0"/>
          </a:p>
        </p:txBody>
      </p:sp>
      <p:sp>
        <p:nvSpPr>
          <p:cNvPr id="46" name="Shape 44"/>
          <p:cNvSpPr/>
          <p:nvPr/>
        </p:nvSpPr>
        <p:spPr>
          <a:xfrm>
            <a:off x="640080" y="7406640"/>
            <a:ext cx="10908792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640080" y="8613648"/>
            <a:ext cx="10908792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40080" y="8686800"/>
            <a:ext cx="7315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15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  ·  COMPANY PROFILE 2026</a:t>
            </a:r>
            <a:endParaRPr lang="en-US" sz="1300" dirty="0"/>
          </a:p>
        </p:txBody>
      </p:sp>
      <p:sp>
        <p:nvSpPr>
          <p:cNvPr id="49" name="Text 47"/>
          <p:cNvSpPr/>
          <p:nvPr/>
        </p:nvSpPr>
        <p:spPr>
          <a:xfrm>
            <a:off x="10058400" y="8686800"/>
            <a:ext cx="1463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03 / 22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8412480" y="5760720"/>
            <a:ext cx="3657600" cy="36576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7600" b="1">
                <a:solidFill>
                  <a:srgbClr val="eef7ef"/>
                </a:solidFill>
                <a:latin typeface="Georgia"/>
                <a:ea typeface="Georgia"/>
                <a:cs typeface="Georgia"/>
              </a:rPr>
              <a:t>W</a:t>
            </a:r>
            <a:endParaRPr lang="en-US" sz="1760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8229600" cy="64008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3300" b="1" kern="0" spc="-5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About IDC.KR</a:t>
            </a:r>
            <a:endParaRPr lang="en-US" sz="3300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10058400" cy="3657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4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IT 1세대 기업, 19년의 신뢰 · Web Agency Web|App|AI Consultancy</a:t>
            </a:r>
            <a:endParaRPr lang="en-US" sz="1450"/>
          </a:p>
        </p:txBody>
      </p:sp>
      <p:sp>
        <p:nvSpPr>
          <p:cNvPr id="6" name="Text 4"/>
          <p:cNvSpPr/>
          <p:nvPr/>
        </p:nvSpPr>
        <p:spPr>
          <a:xfrm>
            <a:off x="10058400" y="640080"/>
            <a:ext cx="1463040" cy="3657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r">
              <a:buNone/>
              <a:defRPr/>
            </a:pPr>
            <a:r>
              <a:rPr lang="en-US" sz="1400" b="1" kern="0" spc="200">
                <a:solidFill>
                  <a:srgbClr val="9ca3af"/>
                </a:solidFill>
                <a:latin typeface="맑은 고딕"/>
                <a:ea typeface="맑은 고딕"/>
                <a:cs typeface="맑은 고딕"/>
              </a:rPr>
              <a:t>IDC.KR</a:t>
            </a:r>
            <a:endParaRPr lang="en-US" sz="1400"/>
          </a:p>
        </p:txBody>
      </p:sp>
      <p:sp>
        <p:nvSpPr>
          <p:cNvPr id="7" name="Text 5"/>
          <p:cNvSpPr/>
          <p:nvPr/>
        </p:nvSpPr>
        <p:spPr>
          <a:xfrm>
            <a:off x="640080" y="1783080"/>
            <a:ext cx="5486400" cy="8229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4800" b="1" kern="0" spc="-15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Web Agency</a:t>
            </a:r>
            <a:endParaRPr lang="en-US" sz="4800"/>
          </a:p>
        </p:txBody>
      </p:sp>
      <p:sp>
        <p:nvSpPr>
          <p:cNvPr id="8" name="Shape 6"/>
          <p:cNvSpPr/>
          <p:nvPr/>
        </p:nvSpPr>
        <p:spPr>
          <a:xfrm>
            <a:off x="640080" y="2743200"/>
            <a:ext cx="822960" cy="0"/>
          </a:xfrm>
          <a:prstGeom prst="line">
            <a:avLst/>
          </a:prstGeom>
          <a:noFill/>
          <a:ln w="12700">
            <a:solidFill>
              <a:srgbClr val="4eaa5d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608076" y="2874644"/>
            <a:ext cx="5486400" cy="77724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4200" b="1" kern="0" spc="-5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Web | App | AI</a:t>
            </a:r>
            <a:endParaRPr lang="en-US" sz="4200"/>
          </a:p>
        </p:txBody>
      </p:sp>
      <p:sp>
        <p:nvSpPr>
          <p:cNvPr id="10" name="Text 8"/>
          <p:cNvSpPr/>
          <p:nvPr/>
        </p:nvSpPr>
        <p:spPr>
          <a:xfrm>
            <a:off x="608076" y="3794759"/>
            <a:ext cx="5486400" cy="77724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4200" b="1" kern="0" spc="-5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Consultancy</a:t>
            </a:r>
            <a:endParaRPr lang="en-US" sz="4200"/>
          </a:p>
        </p:txBody>
      </p:sp>
      <p:sp>
        <p:nvSpPr>
          <p:cNvPr id="11" name="Text 9"/>
          <p:cNvSpPr/>
          <p:nvPr/>
        </p:nvSpPr>
        <p:spPr>
          <a:xfrm>
            <a:off x="6263640" y="1508760"/>
            <a:ext cx="5212080" cy="32004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lnSpc>
                <a:spcPct val="145000"/>
              </a:lnSpc>
              <a:buNone/>
              <a:defRPr/>
            </a:pPr>
            <a:r>
              <a:rPr lang="en-US" sz="2400" b="1" kern="0" spc="-5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IDC.KR은 19년간 한결같이</a:t>
            </a:r>
            <a:endParaRPr lang="en-US" sz="2400" b="1" kern="0" spc="-50">
              <a:solidFill>
                <a:srgbClr val="0a1628"/>
              </a:solidFill>
              <a:latin typeface="맑은 고딕"/>
              <a:ea typeface="맑은 고딕"/>
              <a:cs typeface="맑은 고딕"/>
            </a:endParaRPr>
          </a:p>
          <a:p>
            <a:pPr marL="0" indent="0">
              <a:lnSpc>
                <a:spcPct val="145000"/>
              </a:lnSpc>
              <a:buNone/>
              <a:defRPr/>
            </a:pPr>
            <a:r>
              <a:rPr lang="en-US" sz="2400" b="1" kern="0" spc="-5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고객 관점의 워드프레스 제작을</a:t>
            </a:r>
            <a:endParaRPr lang="en-US" sz="2400" b="1" kern="0" spc="-50">
              <a:solidFill>
                <a:srgbClr val="0a1628"/>
              </a:solidFill>
              <a:latin typeface="맑은 고딕"/>
              <a:ea typeface="맑은 고딕"/>
              <a:cs typeface="맑은 고딕"/>
            </a:endParaRPr>
          </a:p>
          <a:p>
            <a:pPr marL="0" indent="0">
              <a:lnSpc>
                <a:spcPct val="145000"/>
              </a:lnSpc>
              <a:buNone/>
              <a:defRPr/>
            </a:pPr>
            <a:r>
              <a:rPr lang="en-US" sz="2400" b="1" kern="0" spc="-5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최우선 가치로 삼아 왔으며,</a:t>
            </a:r>
            <a:endParaRPr lang="en-US" sz="2400" b="1" kern="0" spc="-50">
              <a:solidFill>
                <a:srgbClr val="0a1628"/>
              </a:solidFill>
              <a:latin typeface="맑은 고딕"/>
              <a:ea typeface="맑은 고딕"/>
              <a:cs typeface="맑은 고딕"/>
            </a:endParaRPr>
          </a:p>
          <a:p>
            <a:pPr marL="0" indent="0">
              <a:lnSpc>
                <a:spcPct val="145000"/>
              </a:lnSpc>
              <a:buNone/>
              <a:defRPr/>
            </a:pPr>
            <a:r>
              <a:rPr lang="en-US" sz="2400" b="1" kern="0" spc="-5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AI 시대에도 합리적인 사용자 경험을</a:t>
            </a:r>
            <a:endParaRPr lang="en-US" sz="2400" b="1" kern="0" spc="-50">
              <a:solidFill>
                <a:srgbClr val="0a1628"/>
              </a:solidFill>
              <a:latin typeface="맑은 고딕"/>
              <a:ea typeface="맑은 고딕"/>
              <a:cs typeface="맑은 고딕"/>
            </a:endParaRPr>
          </a:p>
          <a:p>
            <a:pPr marL="0" indent="0">
              <a:lnSpc>
                <a:spcPct val="145000"/>
              </a:lnSpc>
              <a:buNone/>
              <a:defRPr/>
            </a:pPr>
            <a:r>
              <a:rPr lang="en-US" sz="2400" b="1" kern="0" spc="-5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끊임없이 제시하고 있습니다.</a:t>
            </a:r>
            <a:endParaRPr lang="en-US" sz="2400"/>
          </a:p>
        </p:txBody>
      </p:sp>
      <p:sp>
        <p:nvSpPr>
          <p:cNvPr id="12" name="Shape 10"/>
          <p:cNvSpPr/>
          <p:nvPr/>
        </p:nvSpPr>
        <p:spPr>
          <a:xfrm>
            <a:off x="640080" y="507492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3" name="Shape 11"/>
          <p:cNvSpPr/>
          <p:nvPr/>
        </p:nvSpPr>
        <p:spPr>
          <a:xfrm>
            <a:off x="868680" y="5303520"/>
            <a:ext cx="868680" cy="868680"/>
          </a:xfrm>
          <a:prstGeom prst="ellipse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4" name="Text 12"/>
          <p:cNvSpPr/>
          <p:nvPr/>
        </p:nvSpPr>
        <p:spPr>
          <a:xfrm>
            <a:off x="868680" y="5303520"/>
            <a:ext cx="868680" cy="86868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4600" b="1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W</a:t>
            </a:r>
            <a:endParaRPr lang="en-US" sz="4600"/>
          </a:p>
        </p:txBody>
      </p:sp>
      <p:sp>
        <p:nvSpPr>
          <p:cNvPr id="15" name="Text 13"/>
          <p:cNvSpPr/>
          <p:nvPr/>
        </p:nvSpPr>
        <p:spPr>
          <a:xfrm>
            <a:off x="868680" y="6263640"/>
            <a:ext cx="2194560" cy="11887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9600" b="1" kern="0" spc="-30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19</a:t>
            </a:r>
            <a:endParaRPr lang="en-US" sz="9600"/>
          </a:p>
        </p:txBody>
      </p:sp>
      <p:sp>
        <p:nvSpPr>
          <p:cNvPr id="16" name="Text 14"/>
          <p:cNvSpPr/>
          <p:nvPr/>
        </p:nvSpPr>
        <p:spPr>
          <a:xfrm>
            <a:off x="868680" y="7315200"/>
            <a:ext cx="2194560" cy="3657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2800" b="1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년+</a:t>
            </a:r>
            <a:endParaRPr lang="en-US" sz="2800"/>
          </a:p>
        </p:txBody>
      </p:sp>
      <p:sp>
        <p:nvSpPr>
          <p:cNvPr id="17" name="Shape 15"/>
          <p:cNvSpPr/>
          <p:nvPr/>
        </p:nvSpPr>
        <p:spPr>
          <a:xfrm>
            <a:off x="868680" y="7726680"/>
            <a:ext cx="365760" cy="0"/>
          </a:xfrm>
          <a:prstGeom prst="line">
            <a:avLst/>
          </a:prstGeom>
          <a:noFill/>
          <a:ln w="12700">
            <a:solidFill>
              <a:srgbClr val="0a1628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18" name="Text 16"/>
          <p:cNvSpPr/>
          <p:nvPr/>
        </p:nvSpPr>
        <p:spPr>
          <a:xfrm>
            <a:off x="868680" y="7772400"/>
            <a:ext cx="2194560" cy="2743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300" b="1" kern="0" spc="15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YEARS</a:t>
            </a:r>
            <a:endParaRPr lang="en-US" sz="1300"/>
          </a:p>
        </p:txBody>
      </p:sp>
      <p:sp>
        <p:nvSpPr>
          <p:cNvPr id="19" name="Text 17"/>
          <p:cNvSpPr/>
          <p:nvPr/>
        </p:nvSpPr>
        <p:spPr>
          <a:xfrm>
            <a:off x="868680" y="7982712"/>
            <a:ext cx="2194560" cy="256032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1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검증된 업력</a:t>
            </a:r>
            <a:endParaRPr lang="en-US" sz="1150"/>
          </a:p>
        </p:txBody>
      </p:sp>
      <p:sp>
        <p:nvSpPr>
          <p:cNvPr id="20" name="Shape 18"/>
          <p:cNvSpPr/>
          <p:nvPr/>
        </p:nvSpPr>
        <p:spPr>
          <a:xfrm>
            <a:off x="3419856" y="507492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21" name="Shape 19"/>
          <p:cNvSpPr/>
          <p:nvPr/>
        </p:nvSpPr>
        <p:spPr>
          <a:xfrm>
            <a:off x="3648456" y="5303520"/>
            <a:ext cx="868680" cy="868680"/>
          </a:xfrm>
          <a:prstGeom prst="ellipse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22" name="Text 20"/>
          <p:cNvSpPr/>
          <p:nvPr/>
        </p:nvSpPr>
        <p:spPr>
          <a:xfrm>
            <a:off x="3648456" y="5303520"/>
            <a:ext cx="868680" cy="86868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4600" b="1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P</a:t>
            </a:r>
            <a:endParaRPr lang="en-US" sz="4600"/>
          </a:p>
        </p:txBody>
      </p:sp>
      <p:sp>
        <p:nvSpPr>
          <p:cNvPr id="23" name="Text 21"/>
          <p:cNvSpPr/>
          <p:nvPr/>
        </p:nvSpPr>
        <p:spPr>
          <a:xfrm>
            <a:off x="3648456" y="6263640"/>
            <a:ext cx="2194560" cy="11887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9600" b="1" kern="0" spc="-30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12</a:t>
            </a:r>
            <a:endParaRPr lang="en-US" sz="9600"/>
          </a:p>
        </p:txBody>
      </p:sp>
      <p:sp>
        <p:nvSpPr>
          <p:cNvPr id="24" name="Text 22"/>
          <p:cNvSpPr/>
          <p:nvPr/>
        </p:nvSpPr>
        <p:spPr>
          <a:xfrm>
            <a:off x="3648456" y="7315200"/>
            <a:ext cx="2194560" cy="3657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2800" b="1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명</a:t>
            </a:r>
            <a:endParaRPr lang="en-US" sz="2800"/>
          </a:p>
        </p:txBody>
      </p:sp>
      <p:sp>
        <p:nvSpPr>
          <p:cNvPr id="25" name="Shape 23"/>
          <p:cNvSpPr/>
          <p:nvPr/>
        </p:nvSpPr>
        <p:spPr>
          <a:xfrm>
            <a:off x="3648456" y="7726680"/>
            <a:ext cx="365760" cy="0"/>
          </a:xfrm>
          <a:prstGeom prst="line">
            <a:avLst/>
          </a:prstGeom>
          <a:noFill/>
          <a:ln w="12700">
            <a:solidFill>
              <a:srgbClr val="0a1628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26" name="Text 24"/>
          <p:cNvSpPr/>
          <p:nvPr/>
        </p:nvSpPr>
        <p:spPr>
          <a:xfrm>
            <a:off x="3648456" y="7772400"/>
            <a:ext cx="2194560" cy="2743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300" b="1" kern="0" spc="15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EMPLOYEES</a:t>
            </a:r>
            <a:endParaRPr lang="en-US" sz="1300"/>
          </a:p>
        </p:txBody>
      </p:sp>
      <p:sp>
        <p:nvSpPr>
          <p:cNvPr id="27" name="Text 25"/>
          <p:cNvSpPr/>
          <p:nvPr/>
        </p:nvSpPr>
        <p:spPr>
          <a:xfrm>
            <a:off x="3648456" y="7982712"/>
            <a:ext cx="2194560" cy="256032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1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전문 인력</a:t>
            </a:r>
            <a:endParaRPr lang="en-US" sz="1150"/>
          </a:p>
        </p:txBody>
      </p:sp>
      <p:sp>
        <p:nvSpPr>
          <p:cNvPr id="28" name="Shape 26"/>
          <p:cNvSpPr/>
          <p:nvPr/>
        </p:nvSpPr>
        <p:spPr>
          <a:xfrm>
            <a:off x="6199632" y="507492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29" name="Shape 27"/>
          <p:cNvSpPr/>
          <p:nvPr/>
        </p:nvSpPr>
        <p:spPr>
          <a:xfrm>
            <a:off x="6428232" y="5303520"/>
            <a:ext cx="868680" cy="868680"/>
          </a:xfrm>
          <a:prstGeom prst="ellipse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30" name="Text 28"/>
          <p:cNvSpPr/>
          <p:nvPr/>
        </p:nvSpPr>
        <p:spPr>
          <a:xfrm>
            <a:off x="6428232" y="5303520"/>
            <a:ext cx="868680" cy="86868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4600" b="1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P</a:t>
            </a:r>
            <a:endParaRPr lang="en-US" sz="4600"/>
          </a:p>
        </p:txBody>
      </p:sp>
      <p:sp>
        <p:nvSpPr>
          <p:cNvPr id="31" name="Text 29"/>
          <p:cNvSpPr/>
          <p:nvPr/>
        </p:nvSpPr>
        <p:spPr>
          <a:xfrm>
            <a:off x="6428232" y="6263640"/>
            <a:ext cx="2194560" cy="11887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9600" b="1" kern="0" spc="-30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500</a:t>
            </a:r>
            <a:endParaRPr lang="en-US" sz="9600"/>
          </a:p>
        </p:txBody>
      </p:sp>
      <p:sp>
        <p:nvSpPr>
          <p:cNvPr id="32" name="Text 30"/>
          <p:cNvSpPr/>
          <p:nvPr/>
        </p:nvSpPr>
        <p:spPr>
          <a:xfrm>
            <a:off x="6428232" y="7315200"/>
            <a:ext cx="2194560" cy="3657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2800" b="1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+</a:t>
            </a:r>
            <a:endParaRPr lang="en-US" sz="2800"/>
          </a:p>
        </p:txBody>
      </p:sp>
      <p:sp>
        <p:nvSpPr>
          <p:cNvPr id="33" name="Shape 31"/>
          <p:cNvSpPr/>
          <p:nvPr/>
        </p:nvSpPr>
        <p:spPr>
          <a:xfrm>
            <a:off x="6428232" y="7726680"/>
            <a:ext cx="365760" cy="0"/>
          </a:xfrm>
          <a:prstGeom prst="line">
            <a:avLst/>
          </a:prstGeom>
          <a:noFill/>
          <a:ln w="12700">
            <a:solidFill>
              <a:srgbClr val="0a1628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34" name="Text 32"/>
          <p:cNvSpPr/>
          <p:nvPr/>
        </p:nvSpPr>
        <p:spPr>
          <a:xfrm>
            <a:off x="6428232" y="7772400"/>
            <a:ext cx="2194560" cy="2743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300" b="1" kern="0" spc="15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PROJECTS</a:t>
            </a:r>
            <a:endParaRPr lang="en-US" sz="1300"/>
          </a:p>
        </p:txBody>
      </p:sp>
      <p:sp>
        <p:nvSpPr>
          <p:cNvPr id="35" name="Text 33"/>
          <p:cNvSpPr/>
          <p:nvPr/>
        </p:nvSpPr>
        <p:spPr>
          <a:xfrm>
            <a:off x="6428232" y="7982712"/>
            <a:ext cx="2194560" cy="256032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1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완료 실적</a:t>
            </a:r>
            <a:endParaRPr lang="en-US" sz="1150"/>
          </a:p>
        </p:txBody>
      </p:sp>
      <p:sp>
        <p:nvSpPr>
          <p:cNvPr id="36" name="Shape 34"/>
          <p:cNvSpPr/>
          <p:nvPr/>
        </p:nvSpPr>
        <p:spPr>
          <a:xfrm>
            <a:off x="8979408" y="507492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37" name="Shape 35"/>
          <p:cNvSpPr/>
          <p:nvPr/>
        </p:nvSpPr>
        <p:spPr>
          <a:xfrm>
            <a:off x="9208008" y="5303520"/>
            <a:ext cx="868680" cy="868680"/>
          </a:xfrm>
          <a:prstGeom prst="ellipse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38" name="Text 36"/>
          <p:cNvSpPr/>
          <p:nvPr/>
        </p:nvSpPr>
        <p:spPr>
          <a:xfrm>
            <a:off x="9208008" y="5303520"/>
            <a:ext cx="868680" cy="86868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4600" b="1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S</a:t>
            </a:r>
            <a:endParaRPr lang="en-US" sz="4600"/>
          </a:p>
        </p:txBody>
      </p:sp>
      <p:sp>
        <p:nvSpPr>
          <p:cNvPr id="39" name="Text 37"/>
          <p:cNvSpPr/>
          <p:nvPr/>
        </p:nvSpPr>
        <p:spPr>
          <a:xfrm>
            <a:off x="9208008" y="6263640"/>
            <a:ext cx="2194560" cy="11887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9600" b="1" kern="0" spc="-30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98</a:t>
            </a:r>
            <a:endParaRPr lang="en-US" sz="9600"/>
          </a:p>
        </p:txBody>
      </p:sp>
      <p:sp>
        <p:nvSpPr>
          <p:cNvPr id="40" name="Text 38"/>
          <p:cNvSpPr/>
          <p:nvPr/>
        </p:nvSpPr>
        <p:spPr>
          <a:xfrm>
            <a:off x="9208008" y="7315200"/>
            <a:ext cx="2194560" cy="3657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2800" b="1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%</a:t>
            </a:r>
            <a:endParaRPr lang="en-US" sz="2800"/>
          </a:p>
        </p:txBody>
      </p:sp>
      <p:sp>
        <p:nvSpPr>
          <p:cNvPr id="41" name="Shape 39"/>
          <p:cNvSpPr/>
          <p:nvPr/>
        </p:nvSpPr>
        <p:spPr>
          <a:xfrm>
            <a:off x="9208008" y="7726680"/>
            <a:ext cx="365760" cy="0"/>
          </a:xfrm>
          <a:prstGeom prst="line">
            <a:avLst/>
          </a:prstGeom>
          <a:noFill/>
          <a:ln w="12700">
            <a:solidFill>
              <a:srgbClr val="0a1628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42" name="Text 40"/>
          <p:cNvSpPr/>
          <p:nvPr/>
        </p:nvSpPr>
        <p:spPr>
          <a:xfrm>
            <a:off x="9208008" y="7772400"/>
            <a:ext cx="2194560" cy="2743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300" b="1" kern="0" spc="15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SATISFACTION</a:t>
            </a:r>
            <a:endParaRPr lang="en-US" sz="1300"/>
          </a:p>
        </p:txBody>
      </p:sp>
      <p:sp>
        <p:nvSpPr>
          <p:cNvPr id="43" name="Text 41"/>
          <p:cNvSpPr/>
          <p:nvPr/>
        </p:nvSpPr>
        <p:spPr>
          <a:xfrm>
            <a:off x="9208008" y="7982712"/>
            <a:ext cx="2194560" cy="256032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1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고객 만족</a:t>
            </a:r>
            <a:endParaRPr lang="en-US" sz="1150"/>
          </a:p>
        </p:txBody>
      </p:sp>
      <p:sp>
        <p:nvSpPr>
          <p:cNvPr id="44" name="Shape 42"/>
          <p:cNvSpPr/>
          <p:nvPr/>
        </p:nvSpPr>
        <p:spPr>
          <a:xfrm>
            <a:off x="640080" y="8613648"/>
            <a:ext cx="10908792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45" name="Text 43"/>
          <p:cNvSpPr/>
          <p:nvPr/>
        </p:nvSpPr>
        <p:spPr>
          <a:xfrm>
            <a:off x="640080" y="8686800"/>
            <a:ext cx="731520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300" b="1" kern="0" spc="1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IDC.KR  ·  COMPANY PROFILE 2026</a:t>
            </a:r>
            <a:endParaRPr lang="en-US" sz="1300"/>
          </a:p>
        </p:txBody>
      </p:sp>
      <p:sp>
        <p:nvSpPr>
          <p:cNvPr id="46" name="Text 44"/>
          <p:cNvSpPr/>
          <p:nvPr/>
        </p:nvSpPr>
        <p:spPr>
          <a:xfrm>
            <a:off x="10058400" y="8686800"/>
            <a:ext cx="146304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r">
              <a:buNone/>
              <a:defRPr/>
            </a:pPr>
            <a:r>
              <a:rPr lang="en-US" sz="1300" b="1" kern="0" spc="15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04 / 22</a:t>
            </a:r>
            <a:endParaRPr lang="en-US" sz="13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274320" y="274320"/>
            <a:ext cx="2560320" cy="25603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2320" b="1">
                <a:solidFill>
                  <a:srgbClr val="f4fbf5"/>
                </a:solidFill>
                <a:latin typeface="Georgia"/>
                <a:ea typeface="Georgia"/>
                <a:cs typeface="Georgia"/>
              </a:rPr>
              <a:t>W</a:t>
            </a:r>
            <a:endParaRPr lang="en-US" sz="1232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8229600" cy="64008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3300" b="1" kern="0" spc="-5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Why IDC.KR</a:t>
            </a:r>
            <a:endParaRPr lang="en-US" sz="3300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10058400" cy="3657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4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19년의 노하우가 만든 차별화된 가치 · 5가지 핵심 이유</a:t>
            </a:r>
            <a:endParaRPr lang="en-US" sz="1450"/>
          </a:p>
        </p:txBody>
      </p:sp>
      <p:sp>
        <p:nvSpPr>
          <p:cNvPr id="6" name="Text 4"/>
          <p:cNvSpPr/>
          <p:nvPr/>
        </p:nvSpPr>
        <p:spPr>
          <a:xfrm>
            <a:off x="10058400" y="640080"/>
            <a:ext cx="1463040" cy="3657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r">
              <a:buNone/>
              <a:defRPr/>
            </a:pPr>
            <a:r>
              <a:rPr lang="en-US" sz="1400" b="1" kern="0" spc="200">
                <a:solidFill>
                  <a:srgbClr val="9ca3af"/>
                </a:solidFill>
                <a:latin typeface="맑은 고딕"/>
                <a:ea typeface="맑은 고딕"/>
                <a:cs typeface="맑은 고딕"/>
              </a:rPr>
              <a:t>IDC.KR</a:t>
            </a:r>
            <a:endParaRPr lang="en-US" sz="1400"/>
          </a:p>
        </p:txBody>
      </p:sp>
      <p:sp>
        <p:nvSpPr>
          <p:cNvPr id="7" name="Shape 5"/>
          <p:cNvSpPr/>
          <p:nvPr/>
        </p:nvSpPr>
        <p:spPr>
          <a:xfrm>
            <a:off x="640080" y="2103120"/>
            <a:ext cx="2103120" cy="5212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960120" y="2423160"/>
            <a:ext cx="1463040" cy="100584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7400" b="1" kern="0" spc="-250">
                <a:solidFill>
                  <a:srgbClr val="4eaa5d"/>
                </a:solidFill>
                <a:latin typeface="Consolas"/>
                <a:ea typeface="Consolas"/>
                <a:cs typeface="Consolas"/>
              </a:rPr>
              <a:t>01</a:t>
            </a:r>
            <a:endParaRPr lang="en-US" sz="7400"/>
          </a:p>
        </p:txBody>
      </p:sp>
      <p:sp>
        <p:nvSpPr>
          <p:cNvPr id="9" name="Shape 7"/>
          <p:cNvSpPr/>
          <p:nvPr/>
        </p:nvSpPr>
        <p:spPr>
          <a:xfrm>
            <a:off x="2148840" y="2697480"/>
            <a:ext cx="548640" cy="548640"/>
          </a:xfrm>
          <a:prstGeom prst="ellipse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0" name="Text 8"/>
          <p:cNvSpPr/>
          <p:nvPr/>
        </p:nvSpPr>
        <p:spPr>
          <a:xfrm>
            <a:off x="2148840" y="2697480"/>
            <a:ext cx="548640" cy="54864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800" b="1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★</a:t>
            </a:r>
            <a:endParaRPr lang="en-US" sz="1800"/>
          </a:p>
        </p:txBody>
      </p:sp>
      <p:sp>
        <p:nvSpPr>
          <p:cNvPr id="11" name="Shape 9"/>
          <p:cNvSpPr/>
          <p:nvPr/>
        </p:nvSpPr>
        <p:spPr>
          <a:xfrm>
            <a:off x="960120" y="3657600"/>
            <a:ext cx="548640" cy="0"/>
          </a:xfrm>
          <a:prstGeom prst="line">
            <a:avLst/>
          </a:prstGeom>
          <a:noFill/>
          <a:ln w="12700">
            <a:solidFill>
              <a:srgbClr val="0a1628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12" name="Text 10"/>
          <p:cNvSpPr/>
          <p:nvPr/>
        </p:nvSpPr>
        <p:spPr>
          <a:xfrm>
            <a:off x="960120" y="3794760"/>
            <a:ext cx="1463040" cy="1097280"/>
          </a:xfrm>
          <a:prstGeom prst="rect">
            <a:avLst/>
          </a:prstGeom>
          <a:noFill/>
          <a:ln/>
        </p:spPr>
        <p:txBody>
          <a:bodyPr wrap="square" anchor="t"/>
          <a:lstStyle/>
          <a:p>
            <a:pPr marL="0" indent="0">
              <a:lnSpc>
                <a:spcPct val="130000"/>
              </a:lnSpc>
              <a:buNone/>
              <a:defRPr/>
            </a:pPr>
            <a:r>
              <a:rPr lang="en-US" b="1" kern="0" spc="-3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19년 검증된</a:t>
            </a:r>
            <a:endParaRPr lang="en-US" b="1" kern="0" spc="-30">
              <a:solidFill>
                <a:srgbClr val="0a1628"/>
              </a:solidFill>
              <a:latin typeface="맑은 고딕"/>
              <a:ea typeface="맑은 고딕"/>
              <a:cs typeface="맑은 고딕"/>
            </a:endParaRPr>
          </a:p>
          <a:p>
            <a:pPr marL="0" indent="0">
              <a:lnSpc>
                <a:spcPct val="130000"/>
              </a:lnSpc>
              <a:buNone/>
              <a:defRPr/>
            </a:pPr>
            <a:r>
              <a:rPr lang="en-US" b="1" kern="0" spc="-3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전문 업력</a:t>
            </a:r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960120" y="5120640"/>
            <a:ext cx="1463040" cy="2103120"/>
          </a:xfrm>
          <a:prstGeom prst="rect">
            <a:avLst/>
          </a:prstGeom>
          <a:noFill/>
          <a:ln/>
        </p:spPr>
        <p:txBody>
          <a:bodyPr wrap="square" anchor="t"/>
          <a:lstStyle/>
          <a:p>
            <a:pPr marL="0" indent="0">
              <a:lnSpc>
                <a:spcPct val="155000"/>
              </a:lnSpc>
              <a:buNone/>
              <a:defRPr/>
            </a:pPr>
            <a:r>
              <a:rPr lang="en-US" sz="14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2007년 창립 이래 변함없이 홈페이지 제작만 전문으로 하는 단일 사업 집중형 웹에이전시.</a:t>
            </a:r>
            <a:endParaRPr lang="en-US" sz="1400"/>
          </a:p>
        </p:txBody>
      </p:sp>
      <p:sp>
        <p:nvSpPr>
          <p:cNvPr id="14" name="Shape 12"/>
          <p:cNvSpPr/>
          <p:nvPr/>
        </p:nvSpPr>
        <p:spPr>
          <a:xfrm>
            <a:off x="2862072" y="2103120"/>
            <a:ext cx="2103120" cy="5212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5" name="Text 13"/>
          <p:cNvSpPr/>
          <p:nvPr/>
        </p:nvSpPr>
        <p:spPr>
          <a:xfrm>
            <a:off x="3182112" y="2423160"/>
            <a:ext cx="1463040" cy="100584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7400" b="1" kern="0" spc="-250">
                <a:solidFill>
                  <a:srgbClr val="4eaa5d"/>
                </a:solidFill>
                <a:latin typeface="Consolas"/>
                <a:ea typeface="Consolas"/>
                <a:cs typeface="Consolas"/>
              </a:rPr>
              <a:t>02</a:t>
            </a:r>
            <a:endParaRPr lang="en-US" sz="7400"/>
          </a:p>
        </p:txBody>
      </p:sp>
      <p:sp>
        <p:nvSpPr>
          <p:cNvPr id="16" name="Shape 14"/>
          <p:cNvSpPr/>
          <p:nvPr/>
        </p:nvSpPr>
        <p:spPr>
          <a:xfrm>
            <a:off x="4297680" y="2697480"/>
            <a:ext cx="548640" cy="548640"/>
          </a:xfrm>
          <a:prstGeom prst="ellipse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7" name="Text 15"/>
          <p:cNvSpPr/>
          <p:nvPr/>
        </p:nvSpPr>
        <p:spPr>
          <a:xfrm>
            <a:off x="4297680" y="2697480"/>
            <a:ext cx="548640" cy="54864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800" b="1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L</a:t>
            </a:r>
            <a:endParaRPr lang="en-US" sz="1800"/>
          </a:p>
        </p:txBody>
      </p:sp>
      <p:sp>
        <p:nvSpPr>
          <p:cNvPr id="18" name="Shape 16"/>
          <p:cNvSpPr/>
          <p:nvPr/>
        </p:nvSpPr>
        <p:spPr>
          <a:xfrm>
            <a:off x="3182112" y="3657600"/>
            <a:ext cx="548640" cy="0"/>
          </a:xfrm>
          <a:prstGeom prst="line">
            <a:avLst/>
          </a:prstGeom>
          <a:noFill/>
          <a:ln w="12700">
            <a:solidFill>
              <a:srgbClr val="0a1628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3072384" y="3794760"/>
            <a:ext cx="1892808" cy="1097280"/>
          </a:xfrm>
          <a:prstGeom prst="rect">
            <a:avLst/>
          </a:prstGeom>
          <a:noFill/>
          <a:ln/>
        </p:spPr>
        <p:txBody>
          <a:bodyPr wrap="square" anchor="t"/>
          <a:lstStyle/>
          <a:p>
            <a:pPr marL="0" indent="0">
              <a:lnSpc>
                <a:spcPct val="130000"/>
              </a:lnSpc>
              <a:buNone/>
              <a:defRPr/>
            </a:pPr>
            <a:r>
              <a:rPr lang="en-US" sz="1700" b="1" kern="0" spc="-3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참고 URL 1개로</a:t>
            </a:r>
            <a:endParaRPr lang="en-US" sz="1700" b="1" kern="0" spc="-30">
              <a:solidFill>
                <a:srgbClr val="0a1628"/>
              </a:solidFill>
              <a:latin typeface="맑은 고딕"/>
              <a:ea typeface="맑은 고딕"/>
              <a:cs typeface="맑은 고딕"/>
            </a:endParaRPr>
          </a:p>
          <a:p>
            <a:pPr marL="0" indent="0">
              <a:lnSpc>
                <a:spcPct val="130000"/>
              </a:lnSpc>
              <a:buNone/>
              <a:defRPr/>
            </a:pPr>
            <a:r>
              <a:rPr lang="en-US" sz="1700" b="1" kern="0" spc="-3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제작 완성</a:t>
            </a:r>
            <a:endParaRPr lang="en-US" sz="1700"/>
          </a:p>
        </p:txBody>
      </p:sp>
      <p:sp>
        <p:nvSpPr>
          <p:cNvPr id="20" name="Text 18"/>
          <p:cNvSpPr/>
          <p:nvPr/>
        </p:nvSpPr>
        <p:spPr>
          <a:xfrm>
            <a:off x="3182112" y="5120640"/>
            <a:ext cx="1463040" cy="2103120"/>
          </a:xfrm>
          <a:prstGeom prst="rect">
            <a:avLst/>
          </a:prstGeom>
          <a:noFill/>
          <a:ln/>
        </p:spPr>
        <p:txBody>
          <a:bodyPr wrap="square" anchor="t"/>
          <a:lstStyle/>
          <a:p>
            <a:pPr marL="0" indent="0">
              <a:lnSpc>
                <a:spcPct val="155000"/>
              </a:lnSpc>
              <a:buNone/>
              <a:defRPr/>
            </a:pPr>
            <a:r>
              <a:rPr lang="en-US" sz="14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마음에 드는 URL 하나만 주시면 비슷한 수준으로 제작합니다. 기획서 없어도 OK.</a:t>
            </a:r>
            <a:endParaRPr lang="en-US" sz="1400"/>
          </a:p>
        </p:txBody>
      </p:sp>
      <p:sp>
        <p:nvSpPr>
          <p:cNvPr id="21" name="Shape 19"/>
          <p:cNvSpPr/>
          <p:nvPr/>
        </p:nvSpPr>
        <p:spPr>
          <a:xfrm>
            <a:off x="5084064" y="2103120"/>
            <a:ext cx="2103120" cy="5212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22" name="Text 20"/>
          <p:cNvSpPr/>
          <p:nvPr/>
        </p:nvSpPr>
        <p:spPr>
          <a:xfrm>
            <a:off x="5404104" y="2423160"/>
            <a:ext cx="1463040" cy="100584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7400" b="1" kern="0" spc="-250">
                <a:solidFill>
                  <a:srgbClr val="4eaa5d"/>
                </a:solidFill>
                <a:latin typeface="Consolas"/>
                <a:ea typeface="Consolas"/>
                <a:cs typeface="Consolas"/>
              </a:rPr>
              <a:t>03</a:t>
            </a:r>
            <a:endParaRPr lang="en-US" sz="7400"/>
          </a:p>
        </p:txBody>
      </p:sp>
      <p:sp>
        <p:nvSpPr>
          <p:cNvPr id="23" name="Shape 21"/>
          <p:cNvSpPr/>
          <p:nvPr/>
        </p:nvSpPr>
        <p:spPr>
          <a:xfrm>
            <a:off x="6497098" y="2697480"/>
            <a:ext cx="548640" cy="548640"/>
          </a:xfrm>
          <a:prstGeom prst="ellipse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24" name="Text 22"/>
          <p:cNvSpPr/>
          <p:nvPr/>
        </p:nvSpPr>
        <p:spPr>
          <a:xfrm>
            <a:off x="6497098" y="2697480"/>
            <a:ext cx="548640" cy="54864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800" b="1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G</a:t>
            </a:r>
            <a:endParaRPr lang="en-US" sz="1800"/>
          </a:p>
        </p:txBody>
      </p:sp>
      <p:sp>
        <p:nvSpPr>
          <p:cNvPr id="25" name="Shape 23"/>
          <p:cNvSpPr/>
          <p:nvPr/>
        </p:nvSpPr>
        <p:spPr>
          <a:xfrm>
            <a:off x="5404104" y="3657600"/>
            <a:ext cx="548640" cy="0"/>
          </a:xfrm>
          <a:prstGeom prst="line">
            <a:avLst/>
          </a:prstGeom>
          <a:noFill/>
          <a:ln w="12700">
            <a:solidFill>
              <a:srgbClr val="0a1628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26" name="Text 24"/>
          <p:cNvSpPr/>
          <p:nvPr/>
        </p:nvSpPr>
        <p:spPr>
          <a:xfrm>
            <a:off x="5404104" y="3794760"/>
            <a:ext cx="1641634" cy="1097280"/>
          </a:xfrm>
          <a:prstGeom prst="rect">
            <a:avLst/>
          </a:prstGeom>
          <a:noFill/>
          <a:ln/>
        </p:spPr>
        <p:txBody>
          <a:bodyPr wrap="square" anchor="t"/>
          <a:lstStyle/>
          <a:p>
            <a:pPr marL="0" indent="0">
              <a:lnSpc>
                <a:spcPct val="130000"/>
              </a:lnSpc>
              <a:buNone/>
              <a:defRPr/>
            </a:pPr>
            <a:r>
              <a:rPr lang="en-US" sz="1900" b="1" kern="0" spc="-3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추가비용 0원</a:t>
            </a:r>
            <a:endParaRPr lang="en-US" sz="1900" b="1" kern="0" spc="-30">
              <a:solidFill>
                <a:srgbClr val="0a1628"/>
              </a:solidFill>
              <a:latin typeface="맑은 고딕"/>
              <a:ea typeface="맑은 고딕"/>
              <a:cs typeface="맑은 고딕"/>
            </a:endParaRPr>
          </a:p>
          <a:p>
            <a:pPr marL="0" indent="0">
              <a:lnSpc>
                <a:spcPct val="130000"/>
              </a:lnSpc>
              <a:buNone/>
              <a:defRPr/>
            </a:pPr>
            <a:r>
              <a:rPr lang="en-US" sz="1900" b="1" kern="0" spc="-3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16가지 혜택</a:t>
            </a:r>
            <a:endParaRPr lang="en-US" sz="1900"/>
          </a:p>
        </p:txBody>
      </p:sp>
      <p:sp>
        <p:nvSpPr>
          <p:cNvPr id="27" name="Text 25"/>
          <p:cNvSpPr/>
          <p:nvPr/>
        </p:nvSpPr>
        <p:spPr>
          <a:xfrm>
            <a:off x="5404104" y="5120640"/>
            <a:ext cx="1463040" cy="2103120"/>
          </a:xfrm>
          <a:prstGeom prst="rect">
            <a:avLst/>
          </a:prstGeom>
          <a:noFill/>
          <a:ln/>
        </p:spPr>
        <p:txBody>
          <a:bodyPr wrap="square" anchor="t"/>
          <a:lstStyle/>
          <a:p>
            <a:pPr marL="0" indent="0">
              <a:lnSpc>
                <a:spcPct val="155000"/>
              </a:lnSpc>
              <a:buNone/>
              <a:defRPr/>
            </a:pPr>
            <a:r>
              <a:rPr lang="en-US" sz="14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다국어·SSL·SEO·AI챗봇 기본 포함. 개발비 추가 없이 모든 기능 구현.</a:t>
            </a:r>
            <a:endParaRPr lang="en-US" sz="1400"/>
          </a:p>
        </p:txBody>
      </p:sp>
      <p:sp>
        <p:nvSpPr>
          <p:cNvPr id="28" name="Shape 26"/>
          <p:cNvSpPr/>
          <p:nvPr/>
        </p:nvSpPr>
        <p:spPr>
          <a:xfrm>
            <a:off x="7306056" y="2103120"/>
            <a:ext cx="2103120" cy="5212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29" name="Text 27"/>
          <p:cNvSpPr/>
          <p:nvPr/>
        </p:nvSpPr>
        <p:spPr>
          <a:xfrm>
            <a:off x="7626096" y="2423160"/>
            <a:ext cx="1463040" cy="100584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7400" b="1" kern="0" spc="-250">
                <a:solidFill>
                  <a:srgbClr val="4eaa5d"/>
                </a:solidFill>
                <a:latin typeface="Consolas"/>
                <a:ea typeface="Consolas"/>
                <a:cs typeface="Consolas"/>
              </a:rPr>
              <a:t>04</a:t>
            </a:r>
            <a:endParaRPr lang="en-US" sz="7400"/>
          </a:p>
        </p:txBody>
      </p:sp>
      <p:sp>
        <p:nvSpPr>
          <p:cNvPr id="30" name="Shape 28"/>
          <p:cNvSpPr/>
          <p:nvPr/>
        </p:nvSpPr>
        <p:spPr>
          <a:xfrm>
            <a:off x="8814816" y="2651760"/>
            <a:ext cx="548640" cy="548640"/>
          </a:xfrm>
          <a:prstGeom prst="ellipse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31" name="Text 29"/>
          <p:cNvSpPr/>
          <p:nvPr/>
        </p:nvSpPr>
        <p:spPr>
          <a:xfrm>
            <a:off x="8814816" y="2697480"/>
            <a:ext cx="548640" cy="54864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800" b="1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S</a:t>
            </a:r>
            <a:endParaRPr lang="en-US" sz="1800"/>
          </a:p>
        </p:txBody>
      </p:sp>
      <p:sp>
        <p:nvSpPr>
          <p:cNvPr id="32" name="Shape 30"/>
          <p:cNvSpPr/>
          <p:nvPr/>
        </p:nvSpPr>
        <p:spPr>
          <a:xfrm>
            <a:off x="7626096" y="3657600"/>
            <a:ext cx="548640" cy="0"/>
          </a:xfrm>
          <a:prstGeom prst="line">
            <a:avLst/>
          </a:prstGeom>
          <a:noFill/>
          <a:ln w="12700">
            <a:solidFill>
              <a:srgbClr val="0a1628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33" name="Text 31"/>
          <p:cNvSpPr/>
          <p:nvPr/>
        </p:nvSpPr>
        <p:spPr>
          <a:xfrm>
            <a:off x="7626096" y="3794760"/>
            <a:ext cx="1463040" cy="1097280"/>
          </a:xfrm>
          <a:prstGeom prst="rect">
            <a:avLst/>
          </a:prstGeom>
          <a:noFill/>
          <a:ln/>
        </p:spPr>
        <p:txBody>
          <a:bodyPr wrap="square" anchor="t"/>
          <a:lstStyle/>
          <a:p>
            <a:pPr marL="0" indent="0">
              <a:lnSpc>
                <a:spcPct val="130000"/>
              </a:lnSpc>
              <a:buNone/>
              <a:defRPr/>
            </a:pPr>
            <a:r>
              <a:rPr lang="en-US" sz="1900" b="1" kern="0" spc="-3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2년 무료</a:t>
            </a:r>
            <a:endParaRPr lang="en-US" sz="1900" b="1" kern="0" spc="-30">
              <a:solidFill>
                <a:srgbClr val="0a1628"/>
              </a:solidFill>
              <a:latin typeface="맑은 고딕"/>
              <a:ea typeface="맑은 고딕"/>
              <a:cs typeface="맑은 고딕"/>
            </a:endParaRPr>
          </a:p>
          <a:p>
            <a:pPr marL="0" indent="0">
              <a:lnSpc>
                <a:spcPct val="130000"/>
              </a:lnSpc>
              <a:buNone/>
              <a:defRPr/>
            </a:pPr>
            <a:r>
              <a:rPr lang="en-US" sz="1900" b="1" kern="0" spc="-3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유지보수 호스팅</a:t>
            </a:r>
            <a:endParaRPr lang="en-US" sz="1900"/>
          </a:p>
        </p:txBody>
      </p:sp>
      <p:sp>
        <p:nvSpPr>
          <p:cNvPr id="34" name="Text 32"/>
          <p:cNvSpPr/>
          <p:nvPr/>
        </p:nvSpPr>
        <p:spPr>
          <a:xfrm>
            <a:off x="7626096" y="5120640"/>
            <a:ext cx="1463040" cy="2103120"/>
          </a:xfrm>
          <a:prstGeom prst="rect">
            <a:avLst/>
          </a:prstGeom>
          <a:noFill/>
          <a:ln/>
        </p:spPr>
        <p:txBody>
          <a:bodyPr wrap="square" anchor="t"/>
          <a:lstStyle/>
          <a:p>
            <a:pPr marL="0" indent="0">
              <a:lnSpc>
                <a:spcPct val="155000"/>
              </a:lnSpc>
              <a:buNone/>
              <a:defRPr/>
            </a:pPr>
            <a:r>
              <a:rPr lang="en-US" sz="14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구매형 선택 시 2년 호스팅 무료, 무료 수정 관리 제공. 운영 비용 최소화.</a:t>
            </a:r>
            <a:endParaRPr lang="en-US" sz="1400"/>
          </a:p>
        </p:txBody>
      </p:sp>
      <p:sp>
        <p:nvSpPr>
          <p:cNvPr id="35" name="Shape 33"/>
          <p:cNvSpPr/>
          <p:nvPr/>
        </p:nvSpPr>
        <p:spPr>
          <a:xfrm>
            <a:off x="9528048" y="2103120"/>
            <a:ext cx="2103120" cy="5212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36" name="Text 34"/>
          <p:cNvSpPr/>
          <p:nvPr/>
        </p:nvSpPr>
        <p:spPr>
          <a:xfrm>
            <a:off x="9848088" y="2423160"/>
            <a:ext cx="1463040" cy="100584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7400" b="1" kern="0" spc="-250">
                <a:solidFill>
                  <a:srgbClr val="4eaa5d"/>
                </a:solidFill>
                <a:latin typeface="Consolas"/>
                <a:ea typeface="Consolas"/>
                <a:cs typeface="Consolas"/>
              </a:rPr>
              <a:t>05</a:t>
            </a:r>
            <a:endParaRPr lang="en-US" sz="7400"/>
          </a:p>
        </p:txBody>
      </p:sp>
      <p:sp>
        <p:nvSpPr>
          <p:cNvPr id="37" name="Shape 35"/>
          <p:cNvSpPr/>
          <p:nvPr/>
        </p:nvSpPr>
        <p:spPr>
          <a:xfrm>
            <a:off x="10972800" y="2697480"/>
            <a:ext cx="548640" cy="548640"/>
          </a:xfrm>
          <a:prstGeom prst="ellipse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38" name="Text 36"/>
          <p:cNvSpPr/>
          <p:nvPr/>
        </p:nvSpPr>
        <p:spPr>
          <a:xfrm>
            <a:off x="10972800" y="2697480"/>
            <a:ext cx="548640" cy="54864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800" b="1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A</a:t>
            </a:r>
            <a:endParaRPr lang="en-US" sz="1800"/>
          </a:p>
        </p:txBody>
      </p:sp>
      <p:sp>
        <p:nvSpPr>
          <p:cNvPr id="39" name="Shape 37"/>
          <p:cNvSpPr/>
          <p:nvPr/>
        </p:nvSpPr>
        <p:spPr>
          <a:xfrm>
            <a:off x="9848088" y="3657600"/>
            <a:ext cx="548640" cy="0"/>
          </a:xfrm>
          <a:prstGeom prst="line">
            <a:avLst/>
          </a:prstGeom>
          <a:noFill/>
          <a:ln w="12700">
            <a:solidFill>
              <a:srgbClr val="0a1628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40" name="Text 38"/>
          <p:cNvSpPr/>
          <p:nvPr/>
        </p:nvSpPr>
        <p:spPr>
          <a:xfrm>
            <a:off x="9848088" y="3794760"/>
            <a:ext cx="1463040" cy="1097280"/>
          </a:xfrm>
          <a:prstGeom prst="rect">
            <a:avLst/>
          </a:prstGeom>
          <a:noFill/>
          <a:ln/>
        </p:spPr>
        <p:txBody>
          <a:bodyPr wrap="square" anchor="t"/>
          <a:lstStyle/>
          <a:p>
            <a:pPr marL="0" indent="0">
              <a:lnSpc>
                <a:spcPct val="130000"/>
              </a:lnSpc>
              <a:buNone/>
              <a:defRPr/>
            </a:pPr>
            <a:r>
              <a:rPr lang="en-US" sz="1900" b="1" kern="0" spc="-3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AI 챗봇</a:t>
            </a:r>
            <a:endParaRPr lang="en-US" sz="1900" b="1" kern="0" spc="-30">
              <a:solidFill>
                <a:srgbClr val="0a1628"/>
              </a:solidFill>
              <a:latin typeface="맑은 고딕"/>
              <a:ea typeface="맑은 고딕"/>
              <a:cs typeface="맑은 고딕"/>
            </a:endParaRPr>
          </a:p>
          <a:p>
            <a:pPr marL="0" indent="0">
              <a:lnSpc>
                <a:spcPct val="130000"/>
              </a:lnSpc>
              <a:buNone/>
              <a:defRPr/>
            </a:pPr>
            <a:r>
              <a:rPr lang="en-US" sz="1900" b="1" kern="0" spc="-3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무상 제공</a:t>
            </a:r>
            <a:endParaRPr lang="en-US" sz="1900"/>
          </a:p>
        </p:txBody>
      </p:sp>
      <p:sp>
        <p:nvSpPr>
          <p:cNvPr id="41" name="Text 39"/>
          <p:cNvSpPr/>
          <p:nvPr/>
        </p:nvSpPr>
        <p:spPr>
          <a:xfrm>
            <a:off x="9848088" y="5120640"/>
            <a:ext cx="1463040" cy="2103120"/>
          </a:xfrm>
          <a:prstGeom prst="rect">
            <a:avLst/>
          </a:prstGeom>
          <a:noFill/>
          <a:ln/>
        </p:spPr>
        <p:txBody>
          <a:bodyPr wrap="square" anchor="t"/>
          <a:lstStyle/>
          <a:p>
            <a:pPr marL="0" indent="0">
              <a:lnSpc>
                <a:spcPct val="155000"/>
              </a:lnSpc>
              <a:buNone/>
              <a:defRPr/>
            </a:pPr>
            <a:r>
              <a:rPr lang="en-US" sz="14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울티마 이상 시 수백만원 상당 AI 챗봇 무상 제작. 24시간 자동 상담 응대.</a:t>
            </a:r>
            <a:endParaRPr lang="en-US" sz="1400"/>
          </a:p>
        </p:txBody>
      </p:sp>
      <p:sp>
        <p:nvSpPr>
          <p:cNvPr id="42" name="Shape 40"/>
          <p:cNvSpPr/>
          <p:nvPr/>
        </p:nvSpPr>
        <p:spPr>
          <a:xfrm>
            <a:off x="640080" y="8613648"/>
            <a:ext cx="10908792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43" name="Text 41"/>
          <p:cNvSpPr/>
          <p:nvPr/>
        </p:nvSpPr>
        <p:spPr>
          <a:xfrm>
            <a:off x="640080" y="8686800"/>
            <a:ext cx="731520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300" b="1" kern="0" spc="1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IDC.KR  ·  COMPANY PROFILE 2026</a:t>
            </a:r>
            <a:endParaRPr lang="en-US" sz="1300"/>
          </a:p>
        </p:txBody>
      </p:sp>
      <p:sp>
        <p:nvSpPr>
          <p:cNvPr id="44" name="Text 42"/>
          <p:cNvSpPr/>
          <p:nvPr/>
        </p:nvSpPr>
        <p:spPr>
          <a:xfrm>
            <a:off x="10058400" y="8686800"/>
            <a:ext cx="146304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r">
              <a:buNone/>
              <a:defRPr/>
            </a:pPr>
            <a:r>
              <a:rPr lang="en-US" sz="1300" b="1" kern="0" spc="15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05 / 22</a:t>
            </a:r>
            <a:endParaRPr lang="en-US" sz="13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3"/>
          <p:cNvSpPr/>
          <p:nvPr/>
        </p:nvSpPr>
        <p:spPr>
          <a:xfrm>
            <a:off x="6094476" y="3520440"/>
            <a:ext cx="2226564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12" name="Shape 10"/>
          <p:cNvSpPr/>
          <p:nvPr/>
        </p:nvSpPr>
        <p:spPr>
          <a:xfrm>
            <a:off x="3840480" y="3520440"/>
            <a:ext cx="2253996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12188952" cy="9144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9418320" y="6400800"/>
            <a:ext cx="2743200" cy="27432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3200" b="1">
                <a:solidFill>
                  <a:srgbClr val="f2faf3"/>
                </a:solidFill>
                <a:latin typeface="Georgia"/>
                <a:ea typeface="Georgia"/>
                <a:cs typeface="Georgia"/>
              </a:rPr>
              <a:t>W</a:t>
            </a:r>
            <a:endParaRPr lang="en-US" sz="1320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8229600" cy="64008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3300" b="1" kern="0" spc="-5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Organization</a:t>
            </a:r>
            <a:endParaRPr lang="en-US" sz="3300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10058400" cy="3657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4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12명 정예 인력 · Single Track Organization</a:t>
            </a:r>
            <a:endParaRPr lang="en-US" sz="1450"/>
          </a:p>
        </p:txBody>
      </p:sp>
      <p:sp>
        <p:nvSpPr>
          <p:cNvPr id="6" name="Text 4"/>
          <p:cNvSpPr/>
          <p:nvPr/>
        </p:nvSpPr>
        <p:spPr>
          <a:xfrm>
            <a:off x="10058400" y="640080"/>
            <a:ext cx="1463040" cy="3657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r">
              <a:buNone/>
              <a:defRPr/>
            </a:pPr>
            <a:r>
              <a:rPr lang="en-US" sz="1400" b="1" kern="0" spc="200">
                <a:solidFill>
                  <a:srgbClr val="9ca3af"/>
                </a:solidFill>
                <a:latin typeface="맑은 고딕"/>
                <a:ea typeface="맑은 고딕"/>
                <a:cs typeface="맑은 고딕"/>
              </a:rPr>
              <a:t>IDC.KR</a:t>
            </a:r>
            <a:endParaRPr lang="en-US" sz="1400"/>
          </a:p>
        </p:txBody>
      </p:sp>
      <p:sp>
        <p:nvSpPr>
          <p:cNvPr id="7" name="Shape 5"/>
          <p:cNvSpPr/>
          <p:nvPr/>
        </p:nvSpPr>
        <p:spPr>
          <a:xfrm>
            <a:off x="4905756" y="1783080"/>
            <a:ext cx="2377440" cy="777240"/>
          </a:xfrm>
          <a:prstGeom prst="roundRect">
            <a:avLst>
              <a:gd name="adj" fmla="val 49412"/>
            </a:avLst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4905756" y="1783080"/>
            <a:ext cx="2377440" cy="77724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2300" b="1" kern="0" spc="600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CEO</a:t>
            </a:r>
            <a:endParaRPr lang="en-US" sz="2300"/>
          </a:p>
        </p:txBody>
      </p:sp>
      <p:sp>
        <p:nvSpPr>
          <p:cNvPr id="9" name="Shape 7"/>
          <p:cNvSpPr/>
          <p:nvPr/>
        </p:nvSpPr>
        <p:spPr>
          <a:xfrm>
            <a:off x="6094476" y="2560320"/>
            <a:ext cx="0" cy="155448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10" name="Shape 8"/>
          <p:cNvSpPr/>
          <p:nvPr/>
        </p:nvSpPr>
        <p:spPr>
          <a:xfrm>
            <a:off x="2560320" y="3200400"/>
            <a:ext cx="2560320" cy="64008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2560320" y="3200400"/>
            <a:ext cx="2560320" cy="64008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600">
                <a:solidFill>
                  <a:srgbClr val="333333"/>
                </a:solidFill>
                <a:latin typeface="맑은 고딕"/>
                <a:ea typeface="맑은 고딕"/>
                <a:cs typeface="맑은 고딕"/>
              </a:rPr>
              <a:t>경영지원팀</a:t>
            </a:r>
            <a:endParaRPr lang="en-US" sz="1600"/>
          </a:p>
        </p:txBody>
      </p:sp>
      <p:sp>
        <p:nvSpPr>
          <p:cNvPr id="13" name="Shape 11"/>
          <p:cNvSpPr/>
          <p:nvPr/>
        </p:nvSpPr>
        <p:spPr>
          <a:xfrm>
            <a:off x="7040880" y="3200400"/>
            <a:ext cx="2560320" cy="64008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4" name="Text 12"/>
          <p:cNvSpPr/>
          <p:nvPr/>
        </p:nvSpPr>
        <p:spPr>
          <a:xfrm>
            <a:off x="7040880" y="3200400"/>
            <a:ext cx="2560320" cy="64008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600">
                <a:solidFill>
                  <a:srgbClr val="333333"/>
                </a:solidFill>
                <a:latin typeface="맑은 고딕"/>
                <a:ea typeface="맑은 고딕"/>
                <a:cs typeface="맑은 고딕"/>
              </a:rPr>
              <a:t>R&amp;D Lab</a:t>
            </a:r>
            <a:endParaRPr lang="en-US" sz="1600"/>
          </a:p>
        </p:txBody>
      </p:sp>
      <p:sp>
        <p:nvSpPr>
          <p:cNvPr id="16" name="Shape 14"/>
          <p:cNvSpPr/>
          <p:nvPr/>
        </p:nvSpPr>
        <p:spPr>
          <a:xfrm>
            <a:off x="1408176" y="4114800"/>
            <a:ext cx="937260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17" name="Shape 15"/>
          <p:cNvSpPr/>
          <p:nvPr/>
        </p:nvSpPr>
        <p:spPr>
          <a:xfrm>
            <a:off x="2377440" y="4114800"/>
            <a:ext cx="0" cy="41148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18" name="Shape 16"/>
          <p:cNvSpPr/>
          <p:nvPr/>
        </p:nvSpPr>
        <p:spPr>
          <a:xfrm>
            <a:off x="1417320" y="4526280"/>
            <a:ext cx="1920240" cy="64008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1417320" y="4526280"/>
            <a:ext cx="1920240" cy="64008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600" b="1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기획팀</a:t>
            </a:r>
            <a:endParaRPr lang="en-US" sz="1600"/>
          </a:p>
        </p:txBody>
      </p:sp>
      <p:sp>
        <p:nvSpPr>
          <p:cNvPr id="20" name="Text 18"/>
          <p:cNvSpPr/>
          <p:nvPr/>
        </p:nvSpPr>
        <p:spPr>
          <a:xfrm>
            <a:off x="1417320" y="5257800"/>
            <a:ext cx="1920240" cy="7315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lnSpc>
                <a:spcPct val="130000"/>
              </a:lnSpc>
              <a:buNone/>
              <a:defRPr/>
            </a:pPr>
            <a:r>
              <a:rPr lang="en-US" sz="12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기획 · 전략</a:t>
            </a:r>
            <a:endParaRPr lang="en-US" sz="1200">
              <a:solidFill>
                <a:srgbClr val="525252"/>
              </a:solidFill>
              <a:latin typeface="맑은 고딕"/>
              <a:ea typeface="맑은 고딕"/>
              <a:cs typeface="맑은 고딕"/>
            </a:endParaRPr>
          </a:p>
          <a:p>
            <a:pPr marL="0" indent="0" algn="ctr">
              <a:lnSpc>
                <a:spcPct val="130000"/>
              </a:lnSpc>
              <a:buNone/>
              <a:defRPr/>
            </a:pPr>
            <a:r>
              <a:rPr lang="en-US" sz="12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PM</a:t>
            </a:r>
            <a:endParaRPr lang="en-US" sz="1200"/>
          </a:p>
        </p:txBody>
      </p:sp>
      <p:sp>
        <p:nvSpPr>
          <p:cNvPr id="21" name="Shape 19"/>
          <p:cNvSpPr/>
          <p:nvPr/>
        </p:nvSpPr>
        <p:spPr>
          <a:xfrm>
            <a:off x="4434840" y="4114800"/>
            <a:ext cx="0" cy="41148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22" name="Shape 20"/>
          <p:cNvSpPr/>
          <p:nvPr/>
        </p:nvSpPr>
        <p:spPr>
          <a:xfrm>
            <a:off x="3474720" y="4526280"/>
            <a:ext cx="1920240" cy="64008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23" name="Text 21"/>
          <p:cNvSpPr/>
          <p:nvPr/>
        </p:nvSpPr>
        <p:spPr>
          <a:xfrm>
            <a:off x="3474720" y="4526280"/>
            <a:ext cx="1920240" cy="64008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600" b="1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Web 사업부</a:t>
            </a:r>
            <a:endParaRPr lang="en-US" sz="1600"/>
          </a:p>
        </p:txBody>
      </p:sp>
      <p:sp>
        <p:nvSpPr>
          <p:cNvPr id="24" name="Text 22"/>
          <p:cNvSpPr/>
          <p:nvPr/>
        </p:nvSpPr>
        <p:spPr>
          <a:xfrm>
            <a:off x="3474720" y="5257800"/>
            <a:ext cx="1920240" cy="7315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lnSpc>
                <a:spcPct val="130000"/>
              </a:lnSpc>
              <a:buNone/>
              <a:defRPr/>
            </a:pPr>
            <a:r>
              <a:rPr lang="en-US" sz="12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WordPress</a:t>
            </a:r>
            <a:endParaRPr lang="en-US" sz="1200">
              <a:solidFill>
                <a:srgbClr val="525252"/>
              </a:solidFill>
              <a:latin typeface="맑은 고딕"/>
              <a:ea typeface="맑은 고딕"/>
              <a:cs typeface="맑은 고딕"/>
            </a:endParaRPr>
          </a:p>
          <a:p>
            <a:pPr marL="0" indent="0" algn="ctr">
              <a:lnSpc>
                <a:spcPct val="130000"/>
              </a:lnSpc>
              <a:buNone/>
              <a:defRPr/>
            </a:pPr>
            <a:r>
              <a:rPr lang="en-US" sz="12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반응형 제작</a:t>
            </a:r>
            <a:endParaRPr lang="en-US" sz="1200"/>
          </a:p>
        </p:txBody>
      </p:sp>
      <p:sp>
        <p:nvSpPr>
          <p:cNvPr id="25" name="Shape 23"/>
          <p:cNvSpPr/>
          <p:nvPr/>
        </p:nvSpPr>
        <p:spPr>
          <a:xfrm>
            <a:off x="6492240" y="4114800"/>
            <a:ext cx="0" cy="41148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26" name="Shape 24"/>
          <p:cNvSpPr/>
          <p:nvPr/>
        </p:nvSpPr>
        <p:spPr>
          <a:xfrm>
            <a:off x="5532120" y="4526280"/>
            <a:ext cx="1920240" cy="64008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27" name="Text 25"/>
          <p:cNvSpPr/>
          <p:nvPr/>
        </p:nvSpPr>
        <p:spPr>
          <a:xfrm>
            <a:off x="5532120" y="4526280"/>
            <a:ext cx="1920240" cy="64008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600" b="1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Design</a:t>
            </a:r>
            <a:endParaRPr lang="en-US" sz="1600"/>
          </a:p>
        </p:txBody>
      </p:sp>
      <p:sp>
        <p:nvSpPr>
          <p:cNvPr id="28" name="Text 26"/>
          <p:cNvSpPr/>
          <p:nvPr/>
        </p:nvSpPr>
        <p:spPr>
          <a:xfrm>
            <a:off x="5532120" y="5257800"/>
            <a:ext cx="1920240" cy="7315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lnSpc>
                <a:spcPct val="130000"/>
              </a:lnSpc>
              <a:buNone/>
              <a:defRPr/>
            </a:pPr>
            <a:r>
              <a:rPr lang="en-US" sz="12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UI/UX</a:t>
            </a:r>
            <a:endParaRPr lang="en-US" sz="1200">
              <a:solidFill>
                <a:srgbClr val="525252"/>
              </a:solidFill>
              <a:latin typeface="맑은 고딕"/>
              <a:ea typeface="맑은 고딕"/>
              <a:cs typeface="맑은 고딕"/>
            </a:endParaRPr>
          </a:p>
          <a:p>
            <a:pPr marL="0" indent="0" algn="ctr">
              <a:lnSpc>
                <a:spcPct val="130000"/>
              </a:lnSpc>
              <a:buNone/>
              <a:defRPr/>
            </a:pPr>
            <a:r>
              <a:rPr lang="en-US" sz="12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비주얼 설계</a:t>
            </a:r>
            <a:endParaRPr lang="en-US" sz="1200"/>
          </a:p>
        </p:txBody>
      </p:sp>
      <p:sp>
        <p:nvSpPr>
          <p:cNvPr id="29" name="Shape 27"/>
          <p:cNvSpPr/>
          <p:nvPr/>
        </p:nvSpPr>
        <p:spPr>
          <a:xfrm>
            <a:off x="8549640" y="4114800"/>
            <a:ext cx="0" cy="41148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30" name="Shape 28"/>
          <p:cNvSpPr/>
          <p:nvPr/>
        </p:nvSpPr>
        <p:spPr>
          <a:xfrm>
            <a:off x="7589520" y="4526280"/>
            <a:ext cx="1920240" cy="64008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31" name="Text 29"/>
          <p:cNvSpPr/>
          <p:nvPr/>
        </p:nvSpPr>
        <p:spPr>
          <a:xfrm>
            <a:off x="7589520" y="4526280"/>
            <a:ext cx="1920240" cy="64008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600" b="1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Mobile/AI</a:t>
            </a:r>
            <a:endParaRPr lang="en-US" sz="1600"/>
          </a:p>
        </p:txBody>
      </p:sp>
      <p:sp>
        <p:nvSpPr>
          <p:cNvPr id="32" name="Text 30"/>
          <p:cNvSpPr/>
          <p:nvPr/>
        </p:nvSpPr>
        <p:spPr>
          <a:xfrm>
            <a:off x="7589520" y="5257800"/>
            <a:ext cx="1920240" cy="7315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lnSpc>
                <a:spcPct val="130000"/>
              </a:lnSpc>
              <a:buNone/>
              <a:defRPr/>
            </a:pPr>
            <a:r>
              <a:rPr lang="en-US" sz="12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APP · 챗봇</a:t>
            </a:r>
            <a:endParaRPr lang="en-US" sz="1200">
              <a:solidFill>
                <a:srgbClr val="525252"/>
              </a:solidFill>
              <a:latin typeface="맑은 고딕"/>
              <a:ea typeface="맑은 고딕"/>
              <a:cs typeface="맑은 고딕"/>
            </a:endParaRPr>
          </a:p>
          <a:p>
            <a:pPr marL="0" indent="0" algn="ctr">
              <a:lnSpc>
                <a:spcPct val="130000"/>
              </a:lnSpc>
              <a:buNone/>
              <a:defRPr/>
            </a:pPr>
            <a:r>
              <a:rPr lang="en-US" sz="12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지능형 서비스</a:t>
            </a:r>
            <a:endParaRPr lang="en-US" sz="1200"/>
          </a:p>
        </p:txBody>
      </p:sp>
      <p:sp>
        <p:nvSpPr>
          <p:cNvPr id="33" name="Shape 31"/>
          <p:cNvSpPr/>
          <p:nvPr/>
        </p:nvSpPr>
        <p:spPr>
          <a:xfrm>
            <a:off x="10607040" y="4114800"/>
            <a:ext cx="0" cy="41148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34" name="Shape 32"/>
          <p:cNvSpPr/>
          <p:nvPr/>
        </p:nvSpPr>
        <p:spPr>
          <a:xfrm>
            <a:off x="9646920" y="4526280"/>
            <a:ext cx="1920240" cy="64008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35" name="Text 33"/>
          <p:cNvSpPr/>
          <p:nvPr/>
        </p:nvSpPr>
        <p:spPr>
          <a:xfrm>
            <a:off x="9646920" y="4526280"/>
            <a:ext cx="1920240" cy="64008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600" b="1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운영지원</a:t>
            </a:r>
            <a:endParaRPr lang="en-US" sz="1600"/>
          </a:p>
        </p:txBody>
      </p:sp>
      <p:sp>
        <p:nvSpPr>
          <p:cNvPr id="36" name="Text 34"/>
          <p:cNvSpPr/>
          <p:nvPr/>
        </p:nvSpPr>
        <p:spPr>
          <a:xfrm>
            <a:off x="9646920" y="5257800"/>
            <a:ext cx="1920240" cy="7315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lnSpc>
                <a:spcPct val="130000"/>
              </a:lnSpc>
              <a:buNone/>
              <a:defRPr/>
            </a:pPr>
            <a:r>
              <a:rPr lang="en-US" sz="12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호스팅 · SEO</a:t>
            </a:r>
            <a:endParaRPr lang="en-US" sz="1200">
              <a:solidFill>
                <a:srgbClr val="525252"/>
              </a:solidFill>
              <a:latin typeface="맑은 고딕"/>
              <a:ea typeface="맑은 고딕"/>
              <a:cs typeface="맑은 고딕"/>
            </a:endParaRPr>
          </a:p>
          <a:p>
            <a:pPr marL="0" indent="0" algn="ctr">
              <a:lnSpc>
                <a:spcPct val="130000"/>
              </a:lnSpc>
              <a:buNone/>
              <a:defRPr/>
            </a:pPr>
            <a:r>
              <a:rPr lang="en-US" sz="12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유지보수</a:t>
            </a:r>
            <a:endParaRPr lang="en-US" sz="1200"/>
          </a:p>
        </p:txBody>
      </p:sp>
      <p:sp>
        <p:nvSpPr>
          <p:cNvPr id="37" name="Text 35"/>
          <p:cNvSpPr/>
          <p:nvPr/>
        </p:nvSpPr>
        <p:spPr>
          <a:xfrm>
            <a:off x="640080" y="6766560"/>
            <a:ext cx="5486400" cy="86868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5600" b="1" kern="0" spc="-15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Single Track</a:t>
            </a:r>
            <a:endParaRPr lang="en-US" sz="5600"/>
          </a:p>
        </p:txBody>
      </p:sp>
      <p:sp>
        <p:nvSpPr>
          <p:cNvPr id="38" name="Text 36"/>
          <p:cNvSpPr/>
          <p:nvPr/>
        </p:nvSpPr>
        <p:spPr>
          <a:xfrm>
            <a:off x="640080" y="7726680"/>
            <a:ext cx="5486400" cy="7315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lnSpc>
                <a:spcPct val="150000"/>
              </a:lnSpc>
              <a:buNone/>
              <a:defRPr/>
            </a:pPr>
            <a:r>
              <a:rPr lang="en-US" sz="15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워드프레스 전문가들로 구성된 기획·구축·운영 전 분야의</a:t>
            </a:r>
            <a:endParaRPr lang="en-US" sz="1500">
              <a:solidFill>
                <a:srgbClr val="525252"/>
              </a:solidFill>
              <a:latin typeface="맑은 고딕"/>
              <a:ea typeface="맑은 고딕"/>
              <a:cs typeface="맑은 고딕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sz="15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프로세스를 하나의 체계로 아우르는 조직 형태</a:t>
            </a:r>
            <a:endParaRPr lang="en-US" sz="1500"/>
          </a:p>
        </p:txBody>
      </p:sp>
      <p:sp>
        <p:nvSpPr>
          <p:cNvPr id="39" name="Text 37"/>
          <p:cNvSpPr/>
          <p:nvPr/>
        </p:nvSpPr>
        <p:spPr>
          <a:xfrm>
            <a:off x="6675120" y="6766560"/>
            <a:ext cx="5029200" cy="86868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5600" b="1" kern="0" spc="-15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100% 정직원</a:t>
            </a:r>
            <a:endParaRPr lang="en-US" sz="5600"/>
          </a:p>
        </p:txBody>
      </p:sp>
      <p:sp>
        <p:nvSpPr>
          <p:cNvPr id="40" name="Text 38"/>
          <p:cNvSpPr/>
          <p:nvPr/>
        </p:nvSpPr>
        <p:spPr>
          <a:xfrm>
            <a:off x="6675120" y="7726680"/>
            <a:ext cx="5029200" cy="7315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lnSpc>
                <a:spcPct val="150000"/>
              </a:lnSpc>
              <a:buNone/>
              <a:defRPr/>
            </a:pPr>
            <a:r>
              <a:rPr lang="en-US" sz="15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모든 인력을 정직원 비중 100%로 확보하여</a:t>
            </a:r>
            <a:endParaRPr lang="en-US" sz="1500">
              <a:solidFill>
                <a:srgbClr val="525252"/>
              </a:solidFill>
              <a:latin typeface="맑은 고딕"/>
              <a:ea typeface="맑은 고딕"/>
              <a:cs typeface="맑은 고딕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sz="15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안정적이고 유기적인 업무 수행</a:t>
            </a:r>
            <a:endParaRPr lang="en-US" sz="1500"/>
          </a:p>
        </p:txBody>
      </p:sp>
      <p:sp>
        <p:nvSpPr>
          <p:cNvPr id="41" name="Shape 39"/>
          <p:cNvSpPr/>
          <p:nvPr/>
        </p:nvSpPr>
        <p:spPr>
          <a:xfrm>
            <a:off x="640080" y="8613648"/>
            <a:ext cx="10908792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42" name="Text 40"/>
          <p:cNvSpPr/>
          <p:nvPr/>
        </p:nvSpPr>
        <p:spPr>
          <a:xfrm>
            <a:off x="640080" y="8686800"/>
            <a:ext cx="731520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300" b="1" kern="0" spc="1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IDC.KR  ·  COMPANY PROFILE 2026</a:t>
            </a:r>
            <a:endParaRPr lang="en-US" sz="1300"/>
          </a:p>
        </p:txBody>
      </p:sp>
      <p:sp>
        <p:nvSpPr>
          <p:cNvPr id="43" name="Text 41"/>
          <p:cNvSpPr/>
          <p:nvPr/>
        </p:nvSpPr>
        <p:spPr>
          <a:xfrm>
            <a:off x="10058400" y="8686800"/>
            <a:ext cx="146304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r">
              <a:buNone/>
              <a:defRPr/>
            </a:pPr>
            <a:r>
              <a:rPr lang="en-US" sz="1300" b="1" kern="0" spc="15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06 / 22</a:t>
            </a:r>
            <a:endParaRPr lang="en-US" sz="13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457200" y="6583680"/>
            <a:ext cx="3017520" cy="30175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4520" b="1">
                <a:solidFill>
                  <a:srgbClr val="f5fcf6"/>
                </a:solidFill>
                <a:latin typeface="Georgia"/>
                <a:ea typeface="Georgia"/>
                <a:cs typeface="Georgia"/>
              </a:rPr>
              <a:t>W</a:t>
            </a:r>
            <a:endParaRPr lang="en-US" sz="1452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8229600" cy="64008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3300" b="1" kern="0" spc="-5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Business Area</a:t>
            </a:r>
            <a:endParaRPr lang="en-US" sz="3300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10058400" cy="3657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4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홈페이지 제작·운영에 필요한 모든 서비스를 원스톱으로 제공</a:t>
            </a:r>
            <a:endParaRPr lang="en-US" sz="1450"/>
          </a:p>
        </p:txBody>
      </p:sp>
      <p:sp>
        <p:nvSpPr>
          <p:cNvPr id="6" name="Text 4"/>
          <p:cNvSpPr/>
          <p:nvPr/>
        </p:nvSpPr>
        <p:spPr>
          <a:xfrm>
            <a:off x="10058400" y="640080"/>
            <a:ext cx="1463040" cy="3657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r">
              <a:buNone/>
              <a:defRPr/>
            </a:pPr>
            <a:r>
              <a:rPr lang="en-US" sz="1400" b="1" kern="0" spc="200">
                <a:solidFill>
                  <a:srgbClr val="9ca3af"/>
                </a:solidFill>
                <a:latin typeface="맑은 고딕"/>
                <a:ea typeface="맑은 고딕"/>
                <a:cs typeface="맑은 고딕"/>
              </a:rPr>
              <a:t>IDC.KR</a:t>
            </a:r>
            <a:endParaRPr lang="en-US" sz="1400"/>
          </a:p>
        </p:txBody>
      </p:sp>
      <p:sp>
        <p:nvSpPr>
          <p:cNvPr id="7" name="Shape 5"/>
          <p:cNvSpPr/>
          <p:nvPr/>
        </p:nvSpPr>
        <p:spPr>
          <a:xfrm>
            <a:off x="640080" y="2057400"/>
            <a:ext cx="3621024" cy="2905189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8" name="Shape 6"/>
          <p:cNvSpPr/>
          <p:nvPr/>
        </p:nvSpPr>
        <p:spPr>
          <a:xfrm>
            <a:off x="640080" y="2057400"/>
            <a:ext cx="64008" cy="2743200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9" name="Shape 7"/>
          <p:cNvSpPr/>
          <p:nvPr/>
        </p:nvSpPr>
        <p:spPr>
          <a:xfrm>
            <a:off x="914400" y="2331720"/>
            <a:ext cx="548640" cy="548640"/>
          </a:xfrm>
          <a:prstGeom prst="ellipse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0" name="Text 8"/>
          <p:cNvSpPr/>
          <p:nvPr/>
        </p:nvSpPr>
        <p:spPr>
          <a:xfrm>
            <a:off x="914400" y="2331720"/>
            <a:ext cx="548640" cy="54864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800" b="1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W</a:t>
            </a:r>
            <a:endParaRPr lang="en-US" sz="1800"/>
          </a:p>
        </p:txBody>
      </p:sp>
      <p:sp>
        <p:nvSpPr>
          <p:cNvPr id="11" name="Text 9"/>
          <p:cNvSpPr/>
          <p:nvPr/>
        </p:nvSpPr>
        <p:spPr>
          <a:xfrm>
            <a:off x="1600200" y="2468880"/>
            <a:ext cx="640080" cy="310896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400" b="1" kern="0" spc="100">
                <a:solidFill>
                  <a:srgbClr val="9ca3af"/>
                </a:solidFill>
                <a:latin typeface="Consolas"/>
                <a:ea typeface="Consolas"/>
                <a:cs typeface="Consolas"/>
              </a:rPr>
              <a:t>01</a:t>
            </a:r>
            <a:endParaRPr lang="en-US" sz="1400"/>
          </a:p>
        </p:txBody>
      </p:sp>
      <p:sp>
        <p:nvSpPr>
          <p:cNvPr id="12" name="Text 10"/>
          <p:cNvSpPr/>
          <p:nvPr/>
        </p:nvSpPr>
        <p:spPr>
          <a:xfrm>
            <a:off x="914400" y="3017520"/>
            <a:ext cx="3291840" cy="4572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2200" b="1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반응형 홈페이지</a:t>
            </a:r>
            <a:endParaRPr lang="en-US" sz="2200"/>
          </a:p>
        </p:txBody>
      </p:sp>
      <p:sp>
        <p:nvSpPr>
          <p:cNvPr id="13" name="Text 11"/>
          <p:cNvSpPr/>
          <p:nvPr/>
        </p:nvSpPr>
        <p:spPr>
          <a:xfrm>
            <a:off x="914400" y="3520440"/>
            <a:ext cx="329184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300" kern="0" spc="10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Responsive Web</a:t>
            </a:r>
            <a:endParaRPr lang="en-US" sz="1300"/>
          </a:p>
        </p:txBody>
      </p:sp>
      <p:sp>
        <p:nvSpPr>
          <p:cNvPr id="14" name="Shape 12"/>
          <p:cNvSpPr/>
          <p:nvPr/>
        </p:nvSpPr>
        <p:spPr>
          <a:xfrm>
            <a:off x="914400" y="3886200"/>
            <a:ext cx="457200" cy="0"/>
          </a:xfrm>
          <a:prstGeom prst="line">
            <a:avLst/>
          </a:prstGeom>
          <a:noFill/>
          <a:ln w="12700">
            <a:solidFill>
              <a:srgbClr val="0a1628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15" name="Text 13"/>
          <p:cNvSpPr/>
          <p:nvPr/>
        </p:nvSpPr>
        <p:spPr>
          <a:xfrm>
            <a:off x="914400" y="3977640"/>
            <a:ext cx="3291840" cy="777240"/>
          </a:xfrm>
          <a:prstGeom prst="rect">
            <a:avLst/>
          </a:prstGeom>
          <a:noFill/>
          <a:ln/>
        </p:spPr>
        <p:txBody>
          <a:bodyPr wrap="square" anchor="t"/>
          <a:lstStyle/>
          <a:p>
            <a:pPr marL="0" indent="0">
              <a:lnSpc>
                <a:spcPct val="150000"/>
              </a:lnSpc>
              <a:buNone/>
              <a:defRPr/>
            </a:pPr>
            <a:r>
              <a:rPr lang="en-US" sz="14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PC + 모바일 동시 제작</a:t>
            </a:r>
            <a:endParaRPr lang="en-US" sz="1400">
              <a:solidFill>
                <a:srgbClr val="525252"/>
              </a:solidFill>
              <a:latin typeface="맑은 고딕"/>
              <a:ea typeface="맑은 고딕"/>
              <a:cs typeface="맑은 고딕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sz="14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기업·쇼핑몰·포털·브랜드</a:t>
            </a:r>
            <a:endParaRPr lang="en-US" sz="1400">
              <a:solidFill>
                <a:srgbClr val="525252"/>
              </a:solidFill>
              <a:latin typeface="맑은 고딕"/>
              <a:ea typeface="맑은 고딕"/>
              <a:cs typeface="맑은 고딕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sz="14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워드프레스 CMS 구축</a:t>
            </a:r>
            <a:endParaRPr lang="en-US" sz="1400"/>
          </a:p>
        </p:txBody>
      </p:sp>
      <p:sp>
        <p:nvSpPr>
          <p:cNvPr id="16" name="Shape 14"/>
          <p:cNvSpPr/>
          <p:nvPr/>
        </p:nvSpPr>
        <p:spPr>
          <a:xfrm>
            <a:off x="4443984" y="2057400"/>
            <a:ext cx="3621024" cy="2905189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7" name="Shape 15"/>
          <p:cNvSpPr/>
          <p:nvPr/>
        </p:nvSpPr>
        <p:spPr>
          <a:xfrm>
            <a:off x="4443984" y="2057400"/>
            <a:ext cx="64008" cy="2743200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8" name="Shape 16"/>
          <p:cNvSpPr/>
          <p:nvPr/>
        </p:nvSpPr>
        <p:spPr>
          <a:xfrm>
            <a:off x="4718304" y="2331720"/>
            <a:ext cx="548640" cy="548640"/>
          </a:xfrm>
          <a:prstGeom prst="ellipse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4718304" y="2331720"/>
            <a:ext cx="548640" cy="54864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800" b="1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M</a:t>
            </a:r>
            <a:endParaRPr lang="en-US" sz="1800"/>
          </a:p>
        </p:txBody>
      </p:sp>
      <p:sp>
        <p:nvSpPr>
          <p:cNvPr id="20" name="Text 18"/>
          <p:cNvSpPr/>
          <p:nvPr/>
        </p:nvSpPr>
        <p:spPr>
          <a:xfrm>
            <a:off x="5404104" y="2468880"/>
            <a:ext cx="640080" cy="310896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400" b="1" kern="0" spc="100">
                <a:solidFill>
                  <a:srgbClr val="9ca3af"/>
                </a:solidFill>
                <a:latin typeface="Consolas"/>
                <a:ea typeface="Consolas"/>
                <a:cs typeface="Consolas"/>
              </a:rPr>
              <a:t>02</a:t>
            </a:r>
            <a:endParaRPr lang="en-US" sz="1400"/>
          </a:p>
        </p:txBody>
      </p:sp>
      <p:sp>
        <p:nvSpPr>
          <p:cNvPr id="21" name="Text 19"/>
          <p:cNvSpPr/>
          <p:nvPr/>
        </p:nvSpPr>
        <p:spPr>
          <a:xfrm>
            <a:off x="4718304" y="3017520"/>
            <a:ext cx="3291840" cy="4572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2200" b="1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모바일 전용 웹</a:t>
            </a:r>
            <a:endParaRPr lang="en-US" sz="2200"/>
          </a:p>
        </p:txBody>
      </p:sp>
      <p:sp>
        <p:nvSpPr>
          <p:cNvPr id="22" name="Text 20"/>
          <p:cNvSpPr/>
          <p:nvPr/>
        </p:nvSpPr>
        <p:spPr>
          <a:xfrm>
            <a:off x="4718304" y="3520440"/>
            <a:ext cx="329184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300" kern="0" spc="10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Mobile Web</a:t>
            </a:r>
            <a:endParaRPr lang="en-US" sz="1300"/>
          </a:p>
        </p:txBody>
      </p:sp>
      <p:sp>
        <p:nvSpPr>
          <p:cNvPr id="23" name="Shape 21"/>
          <p:cNvSpPr/>
          <p:nvPr/>
        </p:nvSpPr>
        <p:spPr>
          <a:xfrm>
            <a:off x="4718304" y="3886200"/>
            <a:ext cx="457200" cy="0"/>
          </a:xfrm>
          <a:prstGeom prst="line">
            <a:avLst/>
          </a:prstGeom>
          <a:noFill/>
          <a:ln w="12700">
            <a:solidFill>
              <a:srgbClr val="0a1628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24" name="Text 22"/>
          <p:cNvSpPr/>
          <p:nvPr/>
        </p:nvSpPr>
        <p:spPr>
          <a:xfrm>
            <a:off x="4718304" y="3977640"/>
            <a:ext cx="3291840" cy="777240"/>
          </a:xfrm>
          <a:prstGeom prst="rect">
            <a:avLst/>
          </a:prstGeom>
          <a:noFill/>
          <a:ln/>
        </p:spPr>
        <p:txBody>
          <a:bodyPr wrap="square" anchor="t"/>
          <a:lstStyle/>
          <a:p>
            <a:pPr marL="0" indent="0">
              <a:lnSpc>
                <a:spcPct val="150000"/>
              </a:lnSpc>
              <a:buNone/>
              <a:defRPr/>
            </a:pPr>
            <a:r>
              <a:rPr lang="en-US" sz="14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모바일 최적화 전문 제작</a:t>
            </a:r>
            <a:endParaRPr lang="en-US" sz="1400">
              <a:solidFill>
                <a:srgbClr val="525252"/>
              </a:solidFill>
              <a:latin typeface="맑은 고딕"/>
              <a:ea typeface="맑은 고딕"/>
              <a:cs typeface="맑은 고딕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sz="14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스토어 연계 앱 패키징</a:t>
            </a:r>
            <a:endParaRPr lang="en-US" sz="1400">
              <a:solidFill>
                <a:srgbClr val="525252"/>
              </a:solidFill>
              <a:latin typeface="맑은 고딕"/>
              <a:ea typeface="맑은 고딕"/>
              <a:cs typeface="맑은 고딕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sz="14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가로 400px 완벽 구현</a:t>
            </a:r>
            <a:endParaRPr lang="en-US" sz="1400"/>
          </a:p>
        </p:txBody>
      </p:sp>
      <p:sp>
        <p:nvSpPr>
          <p:cNvPr id="25" name="Shape 23"/>
          <p:cNvSpPr/>
          <p:nvPr/>
        </p:nvSpPr>
        <p:spPr>
          <a:xfrm>
            <a:off x="8247888" y="2057400"/>
            <a:ext cx="3621024" cy="2905189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26" name="Shape 24"/>
          <p:cNvSpPr/>
          <p:nvPr/>
        </p:nvSpPr>
        <p:spPr>
          <a:xfrm>
            <a:off x="8247888" y="2057400"/>
            <a:ext cx="64008" cy="2743200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27" name="Shape 25"/>
          <p:cNvSpPr/>
          <p:nvPr/>
        </p:nvSpPr>
        <p:spPr>
          <a:xfrm>
            <a:off x="8522208" y="2331720"/>
            <a:ext cx="548640" cy="548640"/>
          </a:xfrm>
          <a:prstGeom prst="ellipse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28" name="Text 26"/>
          <p:cNvSpPr/>
          <p:nvPr/>
        </p:nvSpPr>
        <p:spPr>
          <a:xfrm>
            <a:off x="8522208" y="2331720"/>
            <a:ext cx="548640" cy="54864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800" b="1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A</a:t>
            </a:r>
            <a:endParaRPr lang="en-US" sz="1800"/>
          </a:p>
        </p:txBody>
      </p:sp>
      <p:sp>
        <p:nvSpPr>
          <p:cNvPr id="29" name="Text 27"/>
          <p:cNvSpPr/>
          <p:nvPr/>
        </p:nvSpPr>
        <p:spPr>
          <a:xfrm>
            <a:off x="9208008" y="2468880"/>
            <a:ext cx="640080" cy="310896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400" b="1" kern="0" spc="100">
                <a:solidFill>
                  <a:srgbClr val="9ca3af"/>
                </a:solidFill>
                <a:latin typeface="Consolas"/>
                <a:ea typeface="Consolas"/>
                <a:cs typeface="Consolas"/>
              </a:rPr>
              <a:t>03</a:t>
            </a:r>
            <a:endParaRPr lang="en-US" sz="1400"/>
          </a:p>
        </p:txBody>
      </p:sp>
      <p:sp>
        <p:nvSpPr>
          <p:cNvPr id="30" name="Text 28"/>
          <p:cNvSpPr/>
          <p:nvPr/>
        </p:nvSpPr>
        <p:spPr>
          <a:xfrm>
            <a:off x="8522208" y="3017520"/>
            <a:ext cx="3291840" cy="4572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2200" b="1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APP 개발</a:t>
            </a:r>
            <a:endParaRPr lang="en-US" sz="2200"/>
          </a:p>
        </p:txBody>
      </p:sp>
      <p:sp>
        <p:nvSpPr>
          <p:cNvPr id="31" name="Text 29"/>
          <p:cNvSpPr/>
          <p:nvPr/>
        </p:nvSpPr>
        <p:spPr>
          <a:xfrm>
            <a:off x="8522208" y="3520440"/>
            <a:ext cx="329184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300" kern="0" spc="10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Mobile App</a:t>
            </a:r>
            <a:endParaRPr lang="en-US" sz="1300"/>
          </a:p>
        </p:txBody>
      </p:sp>
      <p:sp>
        <p:nvSpPr>
          <p:cNvPr id="32" name="Shape 30"/>
          <p:cNvSpPr/>
          <p:nvPr/>
        </p:nvSpPr>
        <p:spPr>
          <a:xfrm>
            <a:off x="8522208" y="3886200"/>
            <a:ext cx="457200" cy="0"/>
          </a:xfrm>
          <a:prstGeom prst="line">
            <a:avLst/>
          </a:prstGeom>
          <a:noFill/>
          <a:ln w="12700">
            <a:solidFill>
              <a:srgbClr val="0a1628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33" name="Text 31"/>
          <p:cNvSpPr/>
          <p:nvPr/>
        </p:nvSpPr>
        <p:spPr>
          <a:xfrm>
            <a:off x="8522208" y="3977640"/>
            <a:ext cx="3291840" cy="777240"/>
          </a:xfrm>
          <a:prstGeom prst="rect">
            <a:avLst/>
          </a:prstGeom>
          <a:noFill/>
          <a:ln/>
        </p:spPr>
        <p:txBody>
          <a:bodyPr wrap="square" anchor="t"/>
          <a:lstStyle/>
          <a:p>
            <a:pPr marL="0" indent="0">
              <a:lnSpc>
                <a:spcPct val="150000"/>
              </a:lnSpc>
              <a:buNone/>
              <a:defRPr/>
            </a:pPr>
            <a:r>
              <a:rPr lang="en-US" sz="14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Android · iOS 하이브리드</a:t>
            </a:r>
            <a:endParaRPr lang="en-US" sz="1400">
              <a:solidFill>
                <a:srgbClr val="525252"/>
              </a:solidFill>
              <a:latin typeface="맑은 고딕"/>
              <a:ea typeface="맑은 고딕"/>
              <a:cs typeface="맑은 고딕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sz="14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구글·애플 스토어 등록</a:t>
            </a:r>
            <a:endParaRPr lang="en-US" sz="1400">
              <a:solidFill>
                <a:srgbClr val="525252"/>
              </a:solidFill>
              <a:latin typeface="맑은 고딕"/>
              <a:ea typeface="맑은 고딕"/>
              <a:cs typeface="맑은 고딕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sz="14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푸시·GPS·카메라 연동</a:t>
            </a:r>
            <a:endParaRPr lang="en-US" sz="1400"/>
          </a:p>
        </p:txBody>
      </p:sp>
      <p:sp>
        <p:nvSpPr>
          <p:cNvPr id="34" name="Shape 32"/>
          <p:cNvSpPr/>
          <p:nvPr/>
        </p:nvSpPr>
        <p:spPr>
          <a:xfrm>
            <a:off x="640080" y="5029200"/>
            <a:ext cx="3621024" cy="3063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35" name="Shape 33"/>
          <p:cNvSpPr/>
          <p:nvPr/>
        </p:nvSpPr>
        <p:spPr>
          <a:xfrm>
            <a:off x="640080" y="5029200"/>
            <a:ext cx="64008" cy="2743200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36" name="Shape 34"/>
          <p:cNvSpPr/>
          <p:nvPr/>
        </p:nvSpPr>
        <p:spPr>
          <a:xfrm>
            <a:off x="914400" y="5303520"/>
            <a:ext cx="548640" cy="548640"/>
          </a:xfrm>
          <a:prstGeom prst="ellipse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37" name="Text 35"/>
          <p:cNvSpPr/>
          <p:nvPr/>
        </p:nvSpPr>
        <p:spPr>
          <a:xfrm>
            <a:off x="914400" y="5303520"/>
            <a:ext cx="548640" cy="54864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800" b="1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B</a:t>
            </a:r>
            <a:endParaRPr lang="en-US" sz="1800"/>
          </a:p>
        </p:txBody>
      </p:sp>
      <p:sp>
        <p:nvSpPr>
          <p:cNvPr id="38" name="Text 36"/>
          <p:cNvSpPr/>
          <p:nvPr/>
        </p:nvSpPr>
        <p:spPr>
          <a:xfrm>
            <a:off x="1600200" y="5440680"/>
            <a:ext cx="640080" cy="310896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400" b="1" kern="0" spc="100">
                <a:solidFill>
                  <a:srgbClr val="9ca3af"/>
                </a:solidFill>
                <a:latin typeface="Consolas"/>
                <a:ea typeface="Consolas"/>
                <a:cs typeface="Consolas"/>
              </a:rPr>
              <a:t>04</a:t>
            </a:r>
            <a:endParaRPr lang="en-US" sz="1400"/>
          </a:p>
        </p:txBody>
      </p:sp>
      <p:sp>
        <p:nvSpPr>
          <p:cNvPr id="39" name="Text 37"/>
          <p:cNvSpPr/>
          <p:nvPr/>
        </p:nvSpPr>
        <p:spPr>
          <a:xfrm>
            <a:off x="914400" y="5989320"/>
            <a:ext cx="3291840" cy="4572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2200" b="1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AI 챗봇 제작</a:t>
            </a:r>
            <a:endParaRPr lang="en-US" sz="2200"/>
          </a:p>
        </p:txBody>
      </p:sp>
      <p:sp>
        <p:nvSpPr>
          <p:cNvPr id="40" name="Text 38"/>
          <p:cNvSpPr/>
          <p:nvPr/>
        </p:nvSpPr>
        <p:spPr>
          <a:xfrm>
            <a:off x="914400" y="6492240"/>
            <a:ext cx="329184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300" kern="0" spc="10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AI Chatbot</a:t>
            </a:r>
            <a:endParaRPr lang="en-US" sz="1300"/>
          </a:p>
        </p:txBody>
      </p:sp>
      <p:sp>
        <p:nvSpPr>
          <p:cNvPr id="41" name="Shape 39"/>
          <p:cNvSpPr/>
          <p:nvPr/>
        </p:nvSpPr>
        <p:spPr>
          <a:xfrm>
            <a:off x="914400" y="6858000"/>
            <a:ext cx="457200" cy="0"/>
          </a:xfrm>
          <a:prstGeom prst="line">
            <a:avLst/>
          </a:prstGeom>
          <a:noFill/>
          <a:ln w="12700">
            <a:solidFill>
              <a:srgbClr val="0a1628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42" name="Text 40"/>
          <p:cNvSpPr/>
          <p:nvPr/>
        </p:nvSpPr>
        <p:spPr>
          <a:xfrm>
            <a:off x="914400" y="6949440"/>
            <a:ext cx="3291840" cy="777240"/>
          </a:xfrm>
          <a:prstGeom prst="rect">
            <a:avLst/>
          </a:prstGeom>
          <a:noFill/>
          <a:ln/>
        </p:spPr>
        <p:txBody>
          <a:bodyPr wrap="square" anchor="t"/>
          <a:lstStyle/>
          <a:p>
            <a:pPr marL="0" indent="0">
              <a:lnSpc>
                <a:spcPct val="150000"/>
              </a:lnSpc>
              <a:buNone/>
              <a:defRPr/>
            </a:pPr>
            <a:r>
              <a:rPr lang="en-US" sz="14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브랜드 맞춤 지식베이스</a:t>
            </a:r>
            <a:endParaRPr lang="en-US" sz="1400">
              <a:solidFill>
                <a:srgbClr val="525252"/>
              </a:solidFill>
              <a:latin typeface="맑은 고딕"/>
              <a:ea typeface="맑은 고딕"/>
              <a:cs typeface="맑은 고딕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sz="14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24시간 자동 상담 응대</a:t>
            </a:r>
            <a:endParaRPr lang="en-US" sz="1400">
              <a:solidFill>
                <a:srgbClr val="525252"/>
              </a:solidFill>
              <a:latin typeface="맑은 고딕"/>
              <a:ea typeface="맑은 고딕"/>
              <a:cs typeface="맑은 고딕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sz="14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울티마 이상 무상 제공</a:t>
            </a:r>
            <a:endParaRPr lang="en-US" sz="1400"/>
          </a:p>
        </p:txBody>
      </p:sp>
      <p:sp>
        <p:nvSpPr>
          <p:cNvPr id="43" name="Shape 41"/>
          <p:cNvSpPr/>
          <p:nvPr/>
        </p:nvSpPr>
        <p:spPr>
          <a:xfrm>
            <a:off x="4443984" y="5029200"/>
            <a:ext cx="3621024" cy="3063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44" name="Shape 42"/>
          <p:cNvSpPr/>
          <p:nvPr/>
        </p:nvSpPr>
        <p:spPr>
          <a:xfrm>
            <a:off x="4443984" y="5029200"/>
            <a:ext cx="64008" cy="2743200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45" name="Shape 43"/>
          <p:cNvSpPr/>
          <p:nvPr/>
        </p:nvSpPr>
        <p:spPr>
          <a:xfrm>
            <a:off x="4718304" y="5303520"/>
            <a:ext cx="548640" cy="548640"/>
          </a:xfrm>
          <a:prstGeom prst="ellipse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46" name="Text 44"/>
          <p:cNvSpPr/>
          <p:nvPr/>
        </p:nvSpPr>
        <p:spPr>
          <a:xfrm>
            <a:off x="4718304" y="5303520"/>
            <a:ext cx="548640" cy="54864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800" b="1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L</a:t>
            </a:r>
            <a:endParaRPr lang="en-US" sz="1800"/>
          </a:p>
        </p:txBody>
      </p:sp>
      <p:sp>
        <p:nvSpPr>
          <p:cNvPr id="47" name="Text 45"/>
          <p:cNvSpPr/>
          <p:nvPr/>
        </p:nvSpPr>
        <p:spPr>
          <a:xfrm>
            <a:off x="5404104" y="5440680"/>
            <a:ext cx="640080" cy="310896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400" b="1" kern="0" spc="100">
                <a:solidFill>
                  <a:srgbClr val="9ca3af"/>
                </a:solidFill>
                <a:latin typeface="Consolas"/>
                <a:ea typeface="Consolas"/>
                <a:cs typeface="Consolas"/>
              </a:rPr>
              <a:t>05</a:t>
            </a:r>
            <a:endParaRPr lang="en-US" sz="1400"/>
          </a:p>
        </p:txBody>
      </p:sp>
      <p:sp>
        <p:nvSpPr>
          <p:cNvPr id="48" name="Text 46"/>
          <p:cNvSpPr/>
          <p:nvPr/>
        </p:nvSpPr>
        <p:spPr>
          <a:xfrm>
            <a:off x="4718304" y="5989320"/>
            <a:ext cx="3291840" cy="4572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2200" b="1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다국어 지원</a:t>
            </a:r>
            <a:endParaRPr lang="en-US" sz="2200"/>
          </a:p>
        </p:txBody>
      </p:sp>
      <p:sp>
        <p:nvSpPr>
          <p:cNvPr id="49" name="Text 47"/>
          <p:cNvSpPr/>
          <p:nvPr/>
        </p:nvSpPr>
        <p:spPr>
          <a:xfrm>
            <a:off x="4718304" y="6492240"/>
            <a:ext cx="329184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300" kern="0" spc="10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Multilingual</a:t>
            </a:r>
            <a:endParaRPr lang="en-US" sz="1300"/>
          </a:p>
        </p:txBody>
      </p:sp>
      <p:sp>
        <p:nvSpPr>
          <p:cNvPr id="50" name="Shape 48"/>
          <p:cNvSpPr/>
          <p:nvPr/>
        </p:nvSpPr>
        <p:spPr>
          <a:xfrm>
            <a:off x="4718304" y="6858000"/>
            <a:ext cx="457200" cy="0"/>
          </a:xfrm>
          <a:prstGeom prst="line">
            <a:avLst/>
          </a:prstGeom>
          <a:noFill/>
          <a:ln w="12700">
            <a:solidFill>
              <a:srgbClr val="0a1628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51" name="Text 49"/>
          <p:cNvSpPr/>
          <p:nvPr/>
        </p:nvSpPr>
        <p:spPr>
          <a:xfrm>
            <a:off x="4718304" y="6949440"/>
            <a:ext cx="3291840" cy="777240"/>
          </a:xfrm>
          <a:prstGeom prst="rect">
            <a:avLst/>
          </a:prstGeom>
          <a:noFill/>
          <a:ln/>
        </p:spPr>
        <p:txBody>
          <a:bodyPr wrap="square" anchor="t"/>
          <a:lstStyle/>
          <a:p>
            <a:pPr marL="0" indent="0">
              <a:lnSpc>
                <a:spcPct val="150000"/>
              </a:lnSpc>
              <a:buNone/>
              <a:defRPr/>
            </a:pPr>
            <a:r>
              <a:rPr lang="en-US" sz="14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영어·일어·중국어 무료</a:t>
            </a:r>
            <a:endParaRPr lang="en-US" sz="1400">
              <a:solidFill>
                <a:srgbClr val="525252"/>
              </a:solidFill>
              <a:latin typeface="맑은 고딕"/>
              <a:ea typeface="맑은 고딕"/>
              <a:cs typeface="맑은 고딕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sz="14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추가 언어 50,000원/개</a:t>
            </a:r>
            <a:endParaRPr lang="en-US" sz="1400">
              <a:solidFill>
                <a:srgbClr val="525252"/>
              </a:solidFill>
              <a:latin typeface="맑은 고딕"/>
              <a:ea typeface="맑은 고딕"/>
              <a:cs typeface="맑은 고딕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sz="14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각 언어별 SEO 최적화</a:t>
            </a:r>
            <a:endParaRPr lang="en-US" sz="1400"/>
          </a:p>
        </p:txBody>
      </p:sp>
      <p:sp>
        <p:nvSpPr>
          <p:cNvPr id="52" name="Shape 50"/>
          <p:cNvSpPr/>
          <p:nvPr/>
        </p:nvSpPr>
        <p:spPr>
          <a:xfrm>
            <a:off x="8247888" y="5029200"/>
            <a:ext cx="3621024" cy="3063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53" name="Shape 51"/>
          <p:cNvSpPr/>
          <p:nvPr/>
        </p:nvSpPr>
        <p:spPr>
          <a:xfrm>
            <a:off x="8247888" y="5029200"/>
            <a:ext cx="64008" cy="2743200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54" name="Shape 52"/>
          <p:cNvSpPr/>
          <p:nvPr/>
        </p:nvSpPr>
        <p:spPr>
          <a:xfrm>
            <a:off x="8522208" y="5303520"/>
            <a:ext cx="548640" cy="548640"/>
          </a:xfrm>
          <a:prstGeom prst="ellipse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55" name="Text 53"/>
          <p:cNvSpPr/>
          <p:nvPr/>
        </p:nvSpPr>
        <p:spPr>
          <a:xfrm>
            <a:off x="8522208" y="5303520"/>
            <a:ext cx="548640" cy="54864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800" b="1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V</a:t>
            </a:r>
            <a:endParaRPr lang="en-US" sz="1800"/>
          </a:p>
        </p:txBody>
      </p:sp>
      <p:sp>
        <p:nvSpPr>
          <p:cNvPr id="56" name="Text 54"/>
          <p:cNvSpPr/>
          <p:nvPr/>
        </p:nvSpPr>
        <p:spPr>
          <a:xfrm>
            <a:off x="9208008" y="5440680"/>
            <a:ext cx="640080" cy="310896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400" b="1" kern="0" spc="100">
                <a:solidFill>
                  <a:srgbClr val="9ca3af"/>
                </a:solidFill>
                <a:latin typeface="Consolas"/>
                <a:ea typeface="Consolas"/>
                <a:cs typeface="Consolas"/>
              </a:rPr>
              <a:t>06</a:t>
            </a:r>
            <a:endParaRPr lang="en-US" sz="1400"/>
          </a:p>
        </p:txBody>
      </p:sp>
      <p:sp>
        <p:nvSpPr>
          <p:cNvPr id="57" name="Text 55"/>
          <p:cNvSpPr/>
          <p:nvPr/>
        </p:nvSpPr>
        <p:spPr>
          <a:xfrm>
            <a:off x="8522208" y="5989320"/>
            <a:ext cx="3291840" cy="4572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2200" b="1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유튜브 영상 제작</a:t>
            </a:r>
            <a:endParaRPr lang="en-US" sz="2200"/>
          </a:p>
        </p:txBody>
      </p:sp>
      <p:sp>
        <p:nvSpPr>
          <p:cNvPr id="58" name="Text 56"/>
          <p:cNvSpPr/>
          <p:nvPr/>
        </p:nvSpPr>
        <p:spPr>
          <a:xfrm>
            <a:off x="8522208" y="6492240"/>
            <a:ext cx="329184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300" kern="0" spc="10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Video Production</a:t>
            </a:r>
            <a:endParaRPr lang="en-US" sz="1300"/>
          </a:p>
        </p:txBody>
      </p:sp>
      <p:sp>
        <p:nvSpPr>
          <p:cNvPr id="59" name="Shape 57"/>
          <p:cNvSpPr/>
          <p:nvPr/>
        </p:nvSpPr>
        <p:spPr>
          <a:xfrm>
            <a:off x="8522208" y="6858000"/>
            <a:ext cx="457200" cy="0"/>
          </a:xfrm>
          <a:prstGeom prst="line">
            <a:avLst/>
          </a:prstGeom>
          <a:noFill/>
          <a:ln w="12700">
            <a:solidFill>
              <a:srgbClr val="0a1628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60" name="Text 58"/>
          <p:cNvSpPr/>
          <p:nvPr/>
        </p:nvSpPr>
        <p:spPr>
          <a:xfrm>
            <a:off x="8522208" y="6949440"/>
            <a:ext cx="3291840" cy="777240"/>
          </a:xfrm>
          <a:prstGeom prst="rect">
            <a:avLst/>
          </a:prstGeom>
          <a:noFill/>
          <a:ln/>
        </p:spPr>
        <p:txBody>
          <a:bodyPr wrap="square" anchor="t"/>
          <a:lstStyle/>
          <a:p>
            <a:pPr marL="0" indent="0">
              <a:lnSpc>
                <a:spcPct val="150000"/>
              </a:lnSpc>
              <a:buNone/>
              <a:defRPr/>
            </a:pPr>
            <a:r>
              <a:rPr lang="en-US" sz="14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전문 PD 출장 촬영·편집</a:t>
            </a:r>
            <a:endParaRPr lang="en-US" sz="1400">
              <a:solidFill>
                <a:srgbClr val="525252"/>
              </a:solidFill>
              <a:latin typeface="맑은 고딕"/>
              <a:ea typeface="맑은 고딕"/>
              <a:cs typeface="맑은 고딕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sz="14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쇼츠 제작 · 채널 개설</a:t>
            </a:r>
            <a:endParaRPr lang="en-US" sz="1400">
              <a:solidFill>
                <a:srgbClr val="525252"/>
              </a:solidFill>
              <a:latin typeface="맑은 고딕"/>
              <a:ea typeface="맑은 고딕"/>
              <a:cs typeface="맑은 고딕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sz="14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홈페이지 연동 무료</a:t>
            </a:r>
            <a:endParaRPr lang="en-US" sz="1400"/>
          </a:p>
        </p:txBody>
      </p:sp>
      <p:sp>
        <p:nvSpPr>
          <p:cNvPr id="61" name="Shape 59"/>
          <p:cNvSpPr/>
          <p:nvPr/>
        </p:nvSpPr>
        <p:spPr>
          <a:xfrm>
            <a:off x="640080" y="8613648"/>
            <a:ext cx="10908792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62" name="Text 60"/>
          <p:cNvSpPr/>
          <p:nvPr/>
        </p:nvSpPr>
        <p:spPr>
          <a:xfrm>
            <a:off x="640080" y="8686800"/>
            <a:ext cx="731520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300" b="1" kern="0" spc="1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IDC.KR  ·  COMPANY PROFILE 2026</a:t>
            </a:r>
            <a:endParaRPr lang="en-US" sz="1300"/>
          </a:p>
        </p:txBody>
      </p:sp>
      <p:sp>
        <p:nvSpPr>
          <p:cNvPr id="63" name="Text 61"/>
          <p:cNvSpPr/>
          <p:nvPr/>
        </p:nvSpPr>
        <p:spPr>
          <a:xfrm>
            <a:off x="10058400" y="8686800"/>
            <a:ext cx="146304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r">
              <a:buNone/>
              <a:defRPr/>
            </a:pPr>
            <a:r>
              <a:rPr lang="en-US" sz="1300" b="1" kern="0" spc="15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07 / 22</a:t>
            </a:r>
            <a:endParaRPr lang="en-US" sz="13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8046720" y="365760"/>
            <a:ext cx="2377440" cy="237744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1440" b="1">
                <a:solidFill>
                  <a:srgbClr val="f0f9f1"/>
                </a:solidFill>
                <a:latin typeface="Georgia"/>
                <a:ea typeface="Georgia"/>
                <a:cs typeface="Georgia"/>
              </a:rPr>
              <a:t>W</a:t>
            </a:r>
            <a:endParaRPr lang="en-US" sz="1144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8229600" cy="64008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3300" b="1" kern="0" spc="-5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WordPress Platform</a:t>
            </a:r>
            <a:endParaRPr lang="en-US" sz="3300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10058400" cy="3657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4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전 세계가 선택한 플랫폼 · IDC.KR 100% WordPress 개발</a:t>
            </a:r>
            <a:endParaRPr lang="en-US" sz="1450"/>
          </a:p>
        </p:txBody>
      </p:sp>
      <p:sp>
        <p:nvSpPr>
          <p:cNvPr id="6" name="Text 4"/>
          <p:cNvSpPr/>
          <p:nvPr/>
        </p:nvSpPr>
        <p:spPr>
          <a:xfrm>
            <a:off x="10058400" y="640080"/>
            <a:ext cx="1463040" cy="3657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r">
              <a:buNone/>
              <a:defRPr/>
            </a:pPr>
            <a:r>
              <a:rPr lang="en-US" sz="1400" b="1" kern="0" spc="200">
                <a:solidFill>
                  <a:srgbClr val="9ca3af"/>
                </a:solidFill>
                <a:latin typeface="맑은 고딕"/>
                <a:ea typeface="맑은 고딕"/>
                <a:cs typeface="맑은 고딕"/>
              </a:rPr>
              <a:t>IDC.KR</a:t>
            </a:r>
            <a:endParaRPr lang="en-US" sz="1400"/>
          </a:p>
        </p:txBody>
      </p:sp>
      <p:sp>
        <p:nvSpPr>
          <p:cNvPr id="7" name="Shape 5"/>
          <p:cNvSpPr/>
          <p:nvPr/>
        </p:nvSpPr>
        <p:spPr>
          <a:xfrm>
            <a:off x="640080" y="2011680"/>
            <a:ext cx="1463040" cy="1463040"/>
          </a:xfrm>
          <a:prstGeom prst="ellipse">
            <a:avLst/>
          </a:prstGeom>
          <a:solidFill>
            <a:srgbClr val="21759b"/>
          </a:solidFill>
          <a:ln w="12700">
            <a:solidFill>
              <a:srgbClr val="21759b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640080" y="1938528"/>
            <a:ext cx="1463040" cy="146304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6719" b="1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W</a:t>
            </a:r>
            <a:endParaRPr lang="en-US" sz="6719"/>
          </a:p>
        </p:txBody>
      </p:sp>
      <p:sp>
        <p:nvSpPr>
          <p:cNvPr id="9" name="Text 7"/>
          <p:cNvSpPr/>
          <p:nvPr/>
        </p:nvSpPr>
        <p:spPr>
          <a:xfrm>
            <a:off x="640080" y="3520440"/>
            <a:ext cx="1463040" cy="3657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500" b="1">
                <a:solidFill>
                  <a:srgbClr val="21759b"/>
                </a:solidFill>
                <a:latin typeface="Georgia"/>
                <a:ea typeface="Georgia"/>
                <a:cs typeface="Georgia"/>
              </a:rPr>
              <a:t>WordPress</a:t>
            </a:r>
            <a:endParaRPr lang="en-US" sz="1500"/>
          </a:p>
        </p:txBody>
      </p:sp>
      <p:sp>
        <p:nvSpPr>
          <p:cNvPr id="10" name="Text 8"/>
          <p:cNvSpPr/>
          <p:nvPr/>
        </p:nvSpPr>
        <p:spPr>
          <a:xfrm>
            <a:off x="2286000" y="2011680"/>
            <a:ext cx="9144000" cy="11887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lnSpc>
                <a:spcPct val="130000"/>
              </a:lnSpc>
              <a:buNone/>
              <a:defRPr/>
            </a:pPr>
            <a:r>
              <a:rPr lang="en-US" sz="3200" b="1" kern="0" spc="-5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전 세계 웹사이트 43%가</a:t>
            </a:r>
            <a:endParaRPr lang="en-US" sz="3200" b="1" kern="0" spc="-50">
              <a:solidFill>
                <a:srgbClr val="0a1628"/>
              </a:solidFill>
              <a:latin typeface="맑은 고딕"/>
              <a:ea typeface="맑은 고딕"/>
              <a:cs typeface="맑은 고딕"/>
            </a:endParaRPr>
          </a:p>
          <a:p>
            <a:pPr marL="0" indent="0">
              <a:lnSpc>
                <a:spcPct val="130000"/>
              </a:lnSpc>
              <a:buNone/>
              <a:defRPr/>
            </a:pPr>
            <a:r>
              <a:rPr lang="en-US" sz="3200" b="1" kern="0" spc="-50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채택한 WordPress</a:t>
            </a:r>
            <a:endParaRPr lang="en-US" sz="3200"/>
          </a:p>
        </p:txBody>
      </p:sp>
      <p:sp>
        <p:nvSpPr>
          <p:cNvPr id="11" name="Text 9"/>
          <p:cNvSpPr/>
          <p:nvPr/>
        </p:nvSpPr>
        <p:spPr>
          <a:xfrm>
            <a:off x="2286000" y="3200400"/>
            <a:ext cx="9144000" cy="3657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50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IDC.KR은 2007년 창립부터 19년째 워드프레스 전문 개발 외길.</a:t>
            </a:r>
            <a:endParaRPr lang="en-US" sz="1500"/>
          </a:p>
        </p:txBody>
      </p:sp>
      <p:sp>
        <p:nvSpPr>
          <p:cNvPr id="12" name="Shape 10"/>
          <p:cNvSpPr/>
          <p:nvPr/>
        </p:nvSpPr>
        <p:spPr>
          <a:xfrm>
            <a:off x="640080" y="3931920"/>
            <a:ext cx="2651760" cy="196596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3" name="Shape 11"/>
          <p:cNvSpPr/>
          <p:nvPr/>
        </p:nvSpPr>
        <p:spPr>
          <a:xfrm>
            <a:off x="914400" y="4206240"/>
            <a:ext cx="164592" cy="164592"/>
          </a:xfrm>
          <a:prstGeom prst="ellipse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4" name="Text 12"/>
          <p:cNvSpPr/>
          <p:nvPr/>
        </p:nvSpPr>
        <p:spPr>
          <a:xfrm>
            <a:off x="1170432" y="4187952"/>
            <a:ext cx="1828800" cy="2743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200" b="1" kern="0" spc="15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GLOBAL SHARE</a:t>
            </a:r>
            <a:endParaRPr lang="en-US" sz="1200"/>
          </a:p>
        </p:txBody>
      </p:sp>
      <p:sp>
        <p:nvSpPr>
          <p:cNvPr id="15" name="Text 13"/>
          <p:cNvSpPr/>
          <p:nvPr/>
        </p:nvSpPr>
        <p:spPr>
          <a:xfrm>
            <a:off x="914400" y="4526280"/>
            <a:ext cx="2103120" cy="9601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6000" b="1" kern="0" spc="-180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43%</a:t>
            </a:r>
            <a:endParaRPr lang="en-US" sz="6000"/>
          </a:p>
        </p:txBody>
      </p:sp>
      <p:sp>
        <p:nvSpPr>
          <p:cNvPr id="16" name="Text 14"/>
          <p:cNvSpPr/>
          <p:nvPr/>
        </p:nvSpPr>
        <p:spPr>
          <a:xfrm>
            <a:off x="914400" y="5440680"/>
            <a:ext cx="2103120" cy="38404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lnSpc>
                <a:spcPct val="120000"/>
              </a:lnSpc>
              <a:buNone/>
              <a:defRPr/>
            </a:pPr>
            <a:r>
              <a:rPr lang="en-US" sz="1150">
                <a:solidFill>
                  <a:srgbClr val="cbd5e1"/>
                </a:solidFill>
                <a:latin typeface="맑은 고딕"/>
                <a:ea typeface="맑은 고딕"/>
                <a:cs typeface="맑은 고딕"/>
              </a:rPr>
              <a:t>전 세계 웹사이트</a:t>
            </a:r>
            <a:endParaRPr lang="en-US" sz="1150">
              <a:solidFill>
                <a:srgbClr val="cbd5e1"/>
              </a:solidFill>
              <a:latin typeface="맑은 고딕"/>
              <a:ea typeface="맑은 고딕"/>
              <a:cs typeface="맑은 고딕"/>
            </a:endParaRPr>
          </a:p>
          <a:p>
            <a:pPr marL="0" indent="0">
              <a:lnSpc>
                <a:spcPct val="120000"/>
              </a:lnSpc>
              <a:buNone/>
              <a:defRPr/>
            </a:pPr>
            <a:r>
              <a:rPr lang="en-US" sz="1150">
                <a:solidFill>
                  <a:srgbClr val="cbd5e1"/>
                </a:solidFill>
                <a:latin typeface="맑은 고딕"/>
                <a:ea typeface="맑은 고딕"/>
                <a:cs typeface="맑은 고딕"/>
              </a:rPr>
              <a:t>WordPress 사용률</a:t>
            </a:r>
            <a:endParaRPr lang="en-US" sz="1150"/>
          </a:p>
        </p:txBody>
      </p:sp>
      <p:sp>
        <p:nvSpPr>
          <p:cNvPr id="17" name="Shape 15"/>
          <p:cNvSpPr/>
          <p:nvPr/>
        </p:nvSpPr>
        <p:spPr>
          <a:xfrm>
            <a:off x="3419856" y="3931920"/>
            <a:ext cx="2651760" cy="196596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8" name="Shape 16"/>
          <p:cNvSpPr/>
          <p:nvPr/>
        </p:nvSpPr>
        <p:spPr>
          <a:xfrm>
            <a:off x="3694176" y="4206240"/>
            <a:ext cx="164592" cy="164592"/>
          </a:xfrm>
          <a:prstGeom prst="ellipse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3950208" y="4187952"/>
            <a:ext cx="1828800" cy="2743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200" b="1" kern="0" spc="15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CMS RANKING</a:t>
            </a:r>
            <a:endParaRPr lang="en-US" sz="1200"/>
          </a:p>
        </p:txBody>
      </p:sp>
      <p:sp>
        <p:nvSpPr>
          <p:cNvPr id="20" name="Text 18"/>
          <p:cNvSpPr/>
          <p:nvPr/>
        </p:nvSpPr>
        <p:spPr>
          <a:xfrm>
            <a:off x="3694176" y="4572000"/>
            <a:ext cx="1280160" cy="9144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8000" b="1" kern="0" spc="-150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1</a:t>
            </a:r>
            <a:endParaRPr lang="en-US" sz="8000"/>
          </a:p>
        </p:txBody>
      </p:sp>
      <p:sp>
        <p:nvSpPr>
          <p:cNvPr id="21" name="Text 19"/>
          <p:cNvSpPr/>
          <p:nvPr/>
        </p:nvSpPr>
        <p:spPr>
          <a:xfrm>
            <a:off x="4562856" y="5029200"/>
            <a:ext cx="731520" cy="4572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2400" b="1">
                <a:solidFill>
                  <a:srgbClr val="9ca3af"/>
                </a:solidFill>
                <a:latin typeface="맑은 고딕"/>
                <a:ea typeface="맑은 고딕"/>
                <a:cs typeface="맑은 고딕"/>
              </a:rPr>
              <a:t>위</a:t>
            </a:r>
            <a:endParaRPr lang="en-US" sz="2400"/>
          </a:p>
        </p:txBody>
      </p:sp>
      <p:sp>
        <p:nvSpPr>
          <p:cNvPr id="22" name="Text 20"/>
          <p:cNvSpPr/>
          <p:nvPr/>
        </p:nvSpPr>
        <p:spPr>
          <a:xfrm>
            <a:off x="3694176" y="5440680"/>
            <a:ext cx="2103120" cy="38404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lnSpc>
                <a:spcPct val="120000"/>
              </a:lnSpc>
              <a:buNone/>
              <a:defRPr/>
            </a:pPr>
            <a:r>
              <a:rPr lang="en-US" sz="1150">
                <a:solidFill>
                  <a:srgbClr val="cbd5e1"/>
                </a:solidFill>
                <a:latin typeface="맑은 고딕"/>
                <a:ea typeface="맑은 고딕"/>
                <a:cs typeface="맑은 고딕"/>
              </a:rPr>
              <a:t>CMS 시장점유율</a:t>
            </a:r>
            <a:endParaRPr lang="en-US" sz="1150">
              <a:solidFill>
                <a:srgbClr val="cbd5e1"/>
              </a:solidFill>
              <a:latin typeface="맑은 고딕"/>
              <a:ea typeface="맑은 고딕"/>
              <a:cs typeface="맑은 고딕"/>
            </a:endParaRPr>
          </a:p>
          <a:p>
            <a:pPr marL="0" indent="0">
              <a:lnSpc>
                <a:spcPct val="120000"/>
              </a:lnSpc>
              <a:buNone/>
              <a:defRPr/>
            </a:pPr>
            <a:r>
              <a:rPr lang="en-US" sz="1150">
                <a:solidFill>
                  <a:srgbClr val="cbd5e1"/>
                </a:solidFill>
                <a:latin typeface="맑은 고딕"/>
                <a:ea typeface="맑은 고딕"/>
                <a:cs typeface="맑은 고딕"/>
              </a:rPr>
              <a:t>2위 대비 3배↑</a:t>
            </a:r>
            <a:endParaRPr lang="en-US" sz="1150"/>
          </a:p>
        </p:txBody>
      </p:sp>
      <p:sp>
        <p:nvSpPr>
          <p:cNvPr id="23" name="Shape 21"/>
          <p:cNvSpPr/>
          <p:nvPr/>
        </p:nvSpPr>
        <p:spPr>
          <a:xfrm>
            <a:off x="6199632" y="3931920"/>
            <a:ext cx="2651760" cy="196596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24" name="Shape 22"/>
          <p:cNvSpPr/>
          <p:nvPr/>
        </p:nvSpPr>
        <p:spPr>
          <a:xfrm>
            <a:off x="6473952" y="4206240"/>
            <a:ext cx="164592" cy="164592"/>
          </a:xfrm>
          <a:prstGeom prst="ellipse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25" name="Text 23"/>
          <p:cNvSpPr/>
          <p:nvPr/>
        </p:nvSpPr>
        <p:spPr>
          <a:xfrm>
            <a:off x="6729984" y="4187952"/>
            <a:ext cx="1828800" cy="2743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200" b="1" kern="0" spc="15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PLUGINS</a:t>
            </a:r>
            <a:endParaRPr lang="en-US" sz="1200"/>
          </a:p>
        </p:txBody>
      </p:sp>
      <p:sp>
        <p:nvSpPr>
          <p:cNvPr id="26" name="Text 24"/>
          <p:cNvSpPr/>
          <p:nvPr/>
        </p:nvSpPr>
        <p:spPr>
          <a:xfrm>
            <a:off x="6473952" y="4526280"/>
            <a:ext cx="2103120" cy="9601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4800" b="1" kern="0" spc="-180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60K+</a:t>
            </a:r>
            <a:endParaRPr lang="en-US" sz="4800"/>
          </a:p>
        </p:txBody>
      </p:sp>
      <p:sp>
        <p:nvSpPr>
          <p:cNvPr id="27" name="Text 25"/>
          <p:cNvSpPr/>
          <p:nvPr/>
        </p:nvSpPr>
        <p:spPr>
          <a:xfrm>
            <a:off x="6473952" y="5440680"/>
            <a:ext cx="2103120" cy="38404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lnSpc>
                <a:spcPct val="120000"/>
              </a:lnSpc>
              <a:buNone/>
              <a:defRPr/>
            </a:pPr>
            <a:r>
              <a:rPr lang="en-US" sz="1150">
                <a:solidFill>
                  <a:srgbClr val="cbd5e1"/>
                </a:solidFill>
                <a:latin typeface="맑은 고딕"/>
                <a:ea typeface="맑은 고딕"/>
                <a:cs typeface="맑은 고딕"/>
              </a:rPr>
              <a:t>무료 플러그인</a:t>
            </a:r>
            <a:endParaRPr lang="en-US" sz="1150">
              <a:solidFill>
                <a:srgbClr val="cbd5e1"/>
              </a:solidFill>
              <a:latin typeface="맑은 고딕"/>
              <a:ea typeface="맑은 고딕"/>
              <a:cs typeface="맑은 고딕"/>
            </a:endParaRPr>
          </a:p>
          <a:p>
            <a:pPr marL="0" indent="0">
              <a:lnSpc>
                <a:spcPct val="120000"/>
              </a:lnSpc>
              <a:buNone/>
              <a:defRPr/>
            </a:pPr>
            <a:r>
              <a:rPr lang="en-US" sz="1150">
                <a:solidFill>
                  <a:srgbClr val="cbd5e1"/>
                </a:solidFill>
                <a:latin typeface="맑은 고딕"/>
                <a:ea typeface="맑은 고딕"/>
                <a:cs typeface="맑은 고딕"/>
              </a:rPr>
              <a:t>기능 확장 무한대</a:t>
            </a:r>
            <a:endParaRPr lang="en-US" sz="1150"/>
          </a:p>
        </p:txBody>
      </p:sp>
      <p:sp>
        <p:nvSpPr>
          <p:cNvPr id="28" name="Shape 26"/>
          <p:cNvSpPr/>
          <p:nvPr/>
        </p:nvSpPr>
        <p:spPr>
          <a:xfrm>
            <a:off x="8979408" y="3931920"/>
            <a:ext cx="2651760" cy="196596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29" name="Shape 27"/>
          <p:cNvSpPr/>
          <p:nvPr/>
        </p:nvSpPr>
        <p:spPr>
          <a:xfrm>
            <a:off x="9253728" y="4206240"/>
            <a:ext cx="164592" cy="164592"/>
          </a:xfrm>
          <a:prstGeom prst="ellipse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30" name="Text 28"/>
          <p:cNvSpPr/>
          <p:nvPr/>
        </p:nvSpPr>
        <p:spPr>
          <a:xfrm>
            <a:off x="9509760" y="4187952"/>
            <a:ext cx="1828800" cy="2743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200" b="1" kern="0" spc="15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IDC.KR YEARS</a:t>
            </a:r>
            <a:endParaRPr lang="en-US" sz="1200"/>
          </a:p>
        </p:txBody>
      </p:sp>
      <p:sp>
        <p:nvSpPr>
          <p:cNvPr id="31" name="Text 29"/>
          <p:cNvSpPr/>
          <p:nvPr/>
        </p:nvSpPr>
        <p:spPr>
          <a:xfrm>
            <a:off x="9144000" y="4572000"/>
            <a:ext cx="1280160" cy="9144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7000" b="1" kern="0" spc="-150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19</a:t>
            </a:r>
            <a:endParaRPr lang="en-US" sz="7000"/>
          </a:p>
        </p:txBody>
      </p:sp>
      <p:sp>
        <p:nvSpPr>
          <p:cNvPr id="32" name="Text 30"/>
          <p:cNvSpPr/>
          <p:nvPr/>
        </p:nvSpPr>
        <p:spPr>
          <a:xfrm>
            <a:off x="10122408" y="5029200"/>
            <a:ext cx="731520" cy="4572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2400" b="1">
                <a:solidFill>
                  <a:srgbClr val="9ca3af"/>
                </a:solidFill>
                <a:latin typeface="맑은 고딕"/>
                <a:ea typeface="맑은 고딕"/>
                <a:cs typeface="맑은 고딕"/>
              </a:rPr>
              <a:t>년</a:t>
            </a:r>
            <a:endParaRPr lang="en-US" sz="2400"/>
          </a:p>
        </p:txBody>
      </p:sp>
      <p:sp>
        <p:nvSpPr>
          <p:cNvPr id="33" name="Text 31"/>
          <p:cNvSpPr/>
          <p:nvPr/>
        </p:nvSpPr>
        <p:spPr>
          <a:xfrm>
            <a:off x="9253728" y="5440680"/>
            <a:ext cx="2103120" cy="38404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lnSpc>
                <a:spcPct val="120000"/>
              </a:lnSpc>
              <a:buNone/>
              <a:defRPr/>
            </a:pPr>
            <a:r>
              <a:rPr lang="en-US" sz="1150">
                <a:solidFill>
                  <a:srgbClr val="cbd5e1"/>
                </a:solidFill>
                <a:latin typeface="맑은 고딕"/>
                <a:ea typeface="맑은 고딕"/>
                <a:cs typeface="맑은 고딕"/>
              </a:rPr>
              <a:t>IDC.KR</a:t>
            </a:r>
            <a:endParaRPr lang="en-US" sz="1150">
              <a:solidFill>
                <a:srgbClr val="cbd5e1"/>
              </a:solidFill>
              <a:latin typeface="맑은 고딕"/>
              <a:ea typeface="맑은 고딕"/>
              <a:cs typeface="맑은 고딕"/>
            </a:endParaRPr>
          </a:p>
          <a:p>
            <a:pPr marL="0" indent="0">
              <a:lnSpc>
                <a:spcPct val="120000"/>
              </a:lnSpc>
              <a:buNone/>
              <a:defRPr/>
            </a:pPr>
            <a:r>
              <a:rPr lang="en-US" sz="1150">
                <a:solidFill>
                  <a:srgbClr val="cbd5e1"/>
                </a:solidFill>
                <a:latin typeface="맑은 고딕"/>
                <a:ea typeface="맑은 고딕"/>
                <a:cs typeface="맑은 고딕"/>
              </a:rPr>
              <a:t>WordPress 전문</a:t>
            </a:r>
            <a:endParaRPr lang="en-US" sz="1150"/>
          </a:p>
        </p:txBody>
      </p:sp>
      <p:sp>
        <p:nvSpPr>
          <p:cNvPr id="34" name="Shape 32"/>
          <p:cNvSpPr/>
          <p:nvPr/>
        </p:nvSpPr>
        <p:spPr>
          <a:xfrm>
            <a:off x="640080" y="6126480"/>
            <a:ext cx="457200" cy="0"/>
          </a:xfrm>
          <a:prstGeom prst="line">
            <a:avLst/>
          </a:prstGeom>
          <a:noFill/>
          <a:ln w="12700">
            <a:solidFill>
              <a:srgbClr val="4eaa5d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35" name="Text 33"/>
          <p:cNvSpPr/>
          <p:nvPr/>
        </p:nvSpPr>
        <p:spPr>
          <a:xfrm>
            <a:off x="640080" y="6217920"/>
            <a:ext cx="5486400" cy="2743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300" b="1" kern="0" spc="20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GLOBAL ENTERPRISES</a:t>
            </a:r>
            <a:endParaRPr lang="en-US" sz="1300"/>
          </a:p>
        </p:txBody>
      </p:sp>
      <p:sp>
        <p:nvSpPr>
          <p:cNvPr id="36" name="Text 34"/>
          <p:cNvSpPr/>
          <p:nvPr/>
        </p:nvSpPr>
        <p:spPr>
          <a:xfrm>
            <a:off x="640080" y="6492240"/>
            <a:ext cx="10972800" cy="38404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900" b="1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글로벌 대기업·기관이 선택한 WordPress</a:t>
            </a:r>
            <a:endParaRPr lang="en-US" sz="1900"/>
          </a:p>
        </p:txBody>
      </p:sp>
      <p:sp>
        <p:nvSpPr>
          <p:cNvPr id="37" name="Shape 35"/>
          <p:cNvSpPr/>
          <p:nvPr/>
        </p:nvSpPr>
        <p:spPr>
          <a:xfrm>
            <a:off x="640080" y="6995160"/>
            <a:ext cx="361188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38" name="Shape 36"/>
          <p:cNvSpPr/>
          <p:nvPr/>
        </p:nvSpPr>
        <p:spPr>
          <a:xfrm>
            <a:off x="768096" y="7123176"/>
            <a:ext cx="457200" cy="457200"/>
          </a:xfrm>
          <a:prstGeom prst="ellipse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39" name="Text 37"/>
          <p:cNvSpPr/>
          <p:nvPr/>
        </p:nvSpPr>
        <p:spPr>
          <a:xfrm>
            <a:off x="768096" y="7123176"/>
            <a:ext cx="457200" cy="4572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500" b="1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S</a:t>
            </a:r>
            <a:endParaRPr lang="en-US" sz="1500"/>
          </a:p>
        </p:txBody>
      </p:sp>
      <p:sp>
        <p:nvSpPr>
          <p:cNvPr id="40" name="Text 38"/>
          <p:cNvSpPr/>
          <p:nvPr/>
        </p:nvSpPr>
        <p:spPr>
          <a:xfrm>
            <a:off x="1353312" y="7059168"/>
            <a:ext cx="283464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500" b="1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삼성전자</a:t>
            </a:r>
            <a:endParaRPr lang="en-US" sz="1500"/>
          </a:p>
        </p:txBody>
      </p:sp>
      <p:sp>
        <p:nvSpPr>
          <p:cNvPr id="41" name="Text 39"/>
          <p:cNvSpPr/>
          <p:nvPr/>
        </p:nvSpPr>
        <p:spPr>
          <a:xfrm>
            <a:off x="1353312" y="7360920"/>
            <a:ext cx="283464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2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글로벌 전자·반도체 1위</a:t>
            </a:r>
            <a:endParaRPr lang="en-US" sz="1250"/>
          </a:p>
        </p:txBody>
      </p:sp>
      <p:sp>
        <p:nvSpPr>
          <p:cNvPr id="42" name="Shape 40"/>
          <p:cNvSpPr/>
          <p:nvPr/>
        </p:nvSpPr>
        <p:spPr>
          <a:xfrm>
            <a:off x="4343400" y="6995160"/>
            <a:ext cx="361188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43" name="Shape 41"/>
          <p:cNvSpPr/>
          <p:nvPr/>
        </p:nvSpPr>
        <p:spPr>
          <a:xfrm>
            <a:off x="4471416" y="7123176"/>
            <a:ext cx="457200" cy="457200"/>
          </a:xfrm>
          <a:prstGeom prst="ellipse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44" name="Text 42"/>
          <p:cNvSpPr/>
          <p:nvPr/>
        </p:nvSpPr>
        <p:spPr>
          <a:xfrm>
            <a:off x="4471416" y="7123176"/>
            <a:ext cx="457200" cy="4572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500" b="1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M</a:t>
            </a:r>
            <a:endParaRPr lang="en-US" sz="1500"/>
          </a:p>
        </p:txBody>
      </p:sp>
      <p:sp>
        <p:nvSpPr>
          <p:cNvPr id="45" name="Text 43"/>
          <p:cNvSpPr/>
          <p:nvPr/>
        </p:nvSpPr>
        <p:spPr>
          <a:xfrm>
            <a:off x="5056632" y="7059168"/>
            <a:ext cx="283464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500" b="1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Meta (Facebook)</a:t>
            </a:r>
            <a:endParaRPr lang="en-US" sz="1500"/>
          </a:p>
        </p:txBody>
      </p:sp>
      <p:sp>
        <p:nvSpPr>
          <p:cNvPr id="46" name="Text 44"/>
          <p:cNvSpPr/>
          <p:nvPr/>
        </p:nvSpPr>
        <p:spPr>
          <a:xfrm>
            <a:off x="5056632" y="7360920"/>
            <a:ext cx="283464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2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SNS 세계 최대 기업</a:t>
            </a:r>
            <a:endParaRPr lang="en-US" sz="1250"/>
          </a:p>
        </p:txBody>
      </p:sp>
      <p:sp>
        <p:nvSpPr>
          <p:cNvPr id="47" name="Shape 45"/>
          <p:cNvSpPr/>
          <p:nvPr/>
        </p:nvSpPr>
        <p:spPr>
          <a:xfrm>
            <a:off x="8046720" y="6995160"/>
            <a:ext cx="361188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48" name="Shape 46"/>
          <p:cNvSpPr/>
          <p:nvPr/>
        </p:nvSpPr>
        <p:spPr>
          <a:xfrm>
            <a:off x="8174736" y="7123176"/>
            <a:ext cx="457200" cy="457200"/>
          </a:xfrm>
          <a:prstGeom prst="ellipse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49" name="Text 47"/>
          <p:cNvSpPr/>
          <p:nvPr/>
        </p:nvSpPr>
        <p:spPr>
          <a:xfrm>
            <a:off x="8174736" y="7123176"/>
            <a:ext cx="457200" cy="4572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500" b="1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M</a:t>
            </a:r>
            <a:endParaRPr lang="en-US" sz="1500"/>
          </a:p>
        </p:txBody>
      </p:sp>
      <p:sp>
        <p:nvSpPr>
          <p:cNvPr id="50" name="Text 48"/>
          <p:cNvSpPr/>
          <p:nvPr/>
        </p:nvSpPr>
        <p:spPr>
          <a:xfrm>
            <a:off x="8759952" y="7059168"/>
            <a:ext cx="283464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500" b="1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Microsoft</a:t>
            </a:r>
            <a:endParaRPr lang="en-US" sz="1500"/>
          </a:p>
        </p:txBody>
      </p:sp>
      <p:sp>
        <p:nvSpPr>
          <p:cNvPr id="51" name="Text 49"/>
          <p:cNvSpPr/>
          <p:nvPr/>
        </p:nvSpPr>
        <p:spPr>
          <a:xfrm>
            <a:off x="8759952" y="7360920"/>
            <a:ext cx="283464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2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세계 최대 SW 기업</a:t>
            </a:r>
            <a:endParaRPr lang="en-US" sz="1250"/>
          </a:p>
        </p:txBody>
      </p:sp>
      <p:sp>
        <p:nvSpPr>
          <p:cNvPr id="52" name="Shape 50"/>
          <p:cNvSpPr/>
          <p:nvPr/>
        </p:nvSpPr>
        <p:spPr>
          <a:xfrm>
            <a:off x="640080" y="7781544"/>
            <a:ext cx="361188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53" name="Shape 51"/>
          <p:cNvSpPr/>
          <p:nvPr/>
        </p:nvSpPr>
        <p:spPr>
          <a:xfrm>
            <a:off x="768096" y="7909560"/>
            <a:ext cx="457200" cy="457200"/>
          </a:xfrm>
          <a:prstGeom prst="ellipse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54" name="Text 52"/>
          <p:cNvSpPr/>
          <p:nvPr/>
        </p:nvSpPr>
        <p:spPr>
          <a:xfrm>
            <a:off x="768096" y="7909560"/>
            <a:ext cx="457200" cy="4572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500" b="1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W</a:t>
            </a:r>
            <a:endParaRPr lang="en-US" sz="1500"/>
          </a:p>
        </p:txBody>
      </p:sp>
      <p:sp>
        <p:nvSpPr>
          <p:cNvPr id="55" name="Text 53"/>
          <p:cNvSpPr/>
          <p:nvPr/>
        </p:nvSpPr>
        <p:spPr>
          <a:xfrm>
            <a:off x="1353312" y="7845552"/>
            <a:ext cx="283464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500" b="1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미국 백악관</a:t>
            </a:r>
            <a:endParaRPr lang="en-US" sz="1500"/>
          </a:p>
        </p:txBody>
      </p:sp>
      <p:sp>
        <p:nvSpPr>
          <p:cNvPr id="56" name="Text 54"/>
          <p:cNvSpPr/>
          <p:nvPr/>
        </p:nvSpPr>
        <p:spPr>
          <a:xfrm>
            <a:off x="1353312" y="8147304"/>
            <a:ext cx="283464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2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미합중국 정부 사이트</a:t>
            </a:r>
            <a:endParaRPr lang="en-US" sz="1250"/>
          </a:p>
        </p:txBody>
      </p:sp>
      <p:sp>
        <p:nvSpPr>
          <p:cNvPr id="57" name="Shape 55"/>
          <p:cNvSpPr/>
          <p:nvPr/>
        </p:nvSpPr>
        <p:spPr>
          <a:xfrm>
            <a:off x="4343400" y="7781544"/>
            <a:ext cx="361188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58" name="Shape 56"/>
          <p:cNvSpPr/>
          <p:nvPr/>
        </p:nvSpPr>
        <p:spPr>
          <a:xfrm>
            <a:off x="4471416" y="7909560"/>
            <a:ext cx="457200" cy="457200"/>
          </a:xfrm>
          <a:prstGeom prst="ellipse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59" name="Text 57"/>
          <p:cNvSpPr/>
          <p:nvPr/>
        </p:nvSpPr>
        <p:spPr>
          <a:xfrm>
            <a:off x="4471416" y="7909560"/>
            <a:ext cx="457200" cy="4572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500" b="1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N</a:t>
            </a:r>
            <a:endParaRPr lang="en-US" sz="1500"/>
          </a:p>
        </p:txBody>
      </p:sp>
      <p:sp>
        <p:nvSpPr>
          <p:cNvPr id="60" name="Text 58"/>
          <p:cNvSpPr/>
          <p:nvPr/>
        </p:nvSpPr>
        <p:spPr>
          <a:xfrm>
            <a:off x="5056632" y="7845552"/>
            <a:ext cx="283464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500" b="1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NASA JPL</a:t>
            </a:r>
            <a:endParaRPr lang="en-US" sz="1500"/>
          </a:p>
        </p:txBody>
      </p:sp>
      <p:sp>
        <p:nvSpPr>
          <p:cNvPr id="61" name="Text 59"/>
          <p:cNvSpPr/>
          <p:nvPr/>
        </p:nvSpPr>
        <p:spPr>
          <a:xfrm>
            <a:off x="5056632" y="8147304"/>
            <a:ext cx="283464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2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미 항공우주국</a:t>
            </a:r>
            <a:endParaRPr lang="en-US" sz="1250"/>
          </a:p>
        </p:txBody>
      </p:sp>
      <p:sp>
        <p:nvSpPr>
          <p:cNvPr id="62" name="Shape 60"/>
          <p:cNvSpPr/>
          <p:nvPr/>
        </p:nvSpPr>
        <p:spPr>
          <a:xfrm>
            <a:off x="8046720" y="7781544"/>
            <a:ext cx="361188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63" name="Shape 61"/>
          <p:cNvSpPr/>
          <p:nvPr/>
        </p:nvSpPr>
        <p:spPr>
          <a:xfrm>
            <a:off x="8174736" y="7909560"/>
            <a:ext cx="457200" cy="457200"/>
          </a:xfrm>
          <a:prstGeom prst="ellipse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64" name="Text 62"/>
          <p:cNvSpPr/>
          <p:nvPr/>
        </p:nvSpPr>
        <p:spPr>
          <a:xfrm>
            <a:off x="8174736" y="7909560"/>
            <a:ext cx="457200" cy="4572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500" b="1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S</a:t>
            </a:r>
            <a:endParaRPr lang="en-US" sz="1500"/>
          </a:p>
        </p:txBody>
      </p:sp>
      <p:sp>
        <p:nvSpPr>
          <p:cNvPr id="65" name="Text 63"/>
          <p:cNvSpPr/>
          <p:nvPr/>
        </p:nvSpPr>
        <p:spPr>
          <a:xfrm>
            <a:off x="8759952" y="7845552"/>
            <a:ext cx="283464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500" b="1">
                <a:solidFill>
                  <a:srgbClr val="0a1628"/>
                </a:solidFill>
                <a:latin typeface="맑은 고딕"/>
                <a:ea typeface="맑은 고딕"/>
                <a:cs typeface="맑은 고딕"/>
              </a:rPr>
              <a:t>Sony Music</a:t>
            </a:r>
            <a:endParaRPr lang="en-US" sz="1500"/>
          </a:p>
        </p:txBody>
      </p:sp>
      <p:sp>
        <p:nvSpPr>
          <p:cNvPr id="66" name="Text 64"/>
          <p:cNvSpPr/>
          <p:nvPr/>
        </p:nvSpPr>
        <p:spPr>
          <a:xfrm>
            <a:off x="8759952" y="8147304"/>
            <a:ext cx="283464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2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글로벌 엔터테인먼트</a:t>
            </a:r>
            <a:endParaRPr lang="en-US" sz="1250"/>
          </a:p>
        </p:txBody>
      </p:sp>
      <p:sp>
        <p:nvSpPr>
          <p:cNvPr id="67" name="Shape 65"/>
          <p:cNvSpPr/>
          <p:nvPr/>
        </p:nvSpPr>
        <p:spPr>
          <a:xfrm>
            <a:off x="640080" y="8613648"/>
            <a:ext cx="10908792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 wrap="square" anchor="ctr"/>
          <a:p>
            <a:pPr algn="ctr">
              <a:defRPr/>
            </a:pPr>
            <a:endParaRPr lang="ko-KR" altLang="en-US"/>
          </a:p>
        </p:txBody>
      </p:sp>
      <p:sp>
        <p:nvSpPr>
          <p:cNvPr id="68" name="Text 66"/>
          <p:cNvSpPr/>
          <p:nvPr/>
        </p:nvSpPr>
        <p:spPr>
          <a:xfrm>
            <a:off x="640080" y="8686800"/>
            <a:ext cx="731520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300" b="1" kern="0" spc="150">
                <a:solidFill>
                  <a:srgbClr val="525252"/>
                </a:solidFill>
                <a:latin typeface="맑은 고딕"/>
                <a:ea typeface="맑은 고딕"/>
                <a:cs typeface="맑은 고딕"/>
              </a:rPr>
              <a:t>IDC.KR  ·  COMPANY PROFILE 2026</a:t>
            </a:r>
            <a:endParaRPr lang="en-US" sz="1300"/>
          </a:p>
        </p:txBody>
      </p:sp>
      <p:sp>
        <p:nvSpPr>
          <p:cNvPr id="69" name="Text 67"/>
          <p:cNvSpPr/>
          <p:nvPr/>
        </p:nvSpPr>
        <p:spPr>
          <a:xfrm>
            <a:off x="10058400" y="8686800"/>
            <a:ext cx="1463040" cy="292608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r">
              <a:buNone/>
              <a:defRPr/>
            </a:pPr>
            <a:r>
              <a:rPr lang="en-US" sz="1300" b="1" kern="0" spc="150">
                <a:solidFill>
                  <a:srgbClr val="4eaa5d"/>
                </a:solidFill>
                <a:latin typeface="맑은 고딕"/>
                <a:ea typeface="맑은 고딕"/>
                <a:cs typeface="맑은 고딕"/>
              </a:rPr>
              <a:t>08 / 22</a:t>
            </a:r>
            <a:endParaRPr lang="en-US" sz="13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961120" y="5486400"/>
            <a:ext cx="32004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400" b="1" dirty="0">
                <a:solidFill>
                  <a:srgbClr val="EEF7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</a:t>
            </a:r>
            <a:endParaRPr lang="en-US" sz="154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300" b="1" spc="-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Special Benefits</a:t>
            </a:r>
            <a:endParaRPr lang="en-US" sz="3300" dirty="0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제작 혜택 16가지 · IDC.KR이 기본 제공하는 차별화 혜택</a:t>
            </a:r>
            <a:endParaRPr lang="en-US" sz="1450" dirty="0"/>
          </a:p>
        </p:txBody>
      </p:sp>
      <p:sp>
        <p:nvSpPr>
          <p:cNvPr id="6" name="Text 4"/>
          <p:cNvSpPr/>
          <p:nvPr/>
        </p:nvSpPr>
        <p:spPr>
          <a:xfrm>
            <a:off x="10058400" y="64008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spc="200" kern="0" dirty="0">
                <a:solidFill>
                  <a:srgbClr val="9CA3A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40080" y="2011680"/>
            <a:ext cx="5358384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40080" y="2011680"/>
            <a:ext cx="1188720" cy="2926080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2011680"/>
            <a:ext cx="118872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800" b="1" spc="-200" kern="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</a:t>
            </a:r>
            <a:endParaRPr lang="en-US" sz="10800" dirty="0"/>
          </a:p>
        </p:txBody>
      </p:sp>
      <p:sp>
        <p:nvSpPr>
          <p:cNvPr id="10" name="Text 8"/>
          <p:cNvSpPr/>
          <p:nvPr/>
        </p:nvSpPr>
        <p:spPr>
          <a:xfrm>
            <a:off x="2057400" y="2212848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EASY START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2057400" y="246888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시작의 편의</a:t>
            </a:r>
            <a:endParaRPr lang="en-US" sz="2100" dirty="0"/>
          </a:p>
        </p:txBody>
      </p:sp>
      <p:sp>
        <p:nvSpPr>
          <p:cNvPr id="12" name="Shape 10"/>
          <p:cNvSpPr/>
          <p:nvPr/>
        </p:nvSpPr>
        <p:spPr>
          <a:xfrm>
            <a:off x="2057400" y="2971800"/>
            <a:ext cx="365760" cy="0"/>
          </a:xfrm>
          <a:prstGeom prst="line">
            <a:avLst/>
          </a:prstGeom>
          <a:noFill/>
          <a:ln w="12700">
            <a:solidFill>
              <a:srgbClr val="0A162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057400" y="3090672"/>
            <a:ext cx="3840480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55000"/>
              </a:lnSpc>
              <a:buNone/>
            </a:pPr>
            <a:r>
              <a:rPr lang="en-US" sz="1450" spc="2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01  URL 1개 = 준비물 전부</a:t>
            </a:r>
            <a:endParaRPr lang="en-US" sz="1450" dirty="0"/>
          </a:p>
          <a:p>
            <a:pPr indent="0" marL="0">
              <a:lnSpc>
                <a:spcPct val="155000"/>
              </a:lnSpc>
              <a:buNone/>
            </a:pPr>
            <a:r>
              <a:rPr lang="en-US" sz="1450" spc="2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02  PC + 모바일 반응형 기본 포함</a:t>
            </a:r>
            <a:endParaRPr lang="en-US" sz="1450" dirty="0"/>
          </a:p>
          <a:p>
            <a:pPr indent="0" marL="0">
              <a:lnSpc>
                <a:spcPct val="155000"/>
              </a:lnSpc>
              <a:buNone/>
            </a:pPr>
            <a:r>
              <a:rPr lang="en-US" sz="1450" spc="2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03  아무것도 몰라도 OK</a:t>
            </a:r>
            <a:endParaRPr lang="en-US" sz="1450" dirty="0"/>
          </a:p>
          <a:p>
            <a:pPr indent="0" marL="0">
              <a:lnSpc>
                <a:spcPct val="155000"/>
              </a:lnSpc>
              <a:buNone/>
            </a:pPr>
            <a:r>
              <a:rPr lang="en-US" sz="1450" spc="2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04  참고 URL만 있으면 제작 시작</a:t>
            </a:r>
            <a:endParaRPr lang="en-US" sz="1450" dirty="0"/>
          </a:p>
        </p:txBody>
      </p:sp>
      <p:sp>
        <p:nvSpPr>
          <p:cNvPr id="14" name="Shape 12"/>
          <p:cNvSpPr/>
          <p:nvPr/>
        </p:nvSpPr>
        <p:spPr>
          <a:xfrm>
            <a:off x="6190488" y="2011680"/>
            <a:ext cx="5358384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190488" y="2011680"/>
            <a:ext cx="1188720" cy="2926080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190488" y="2011680"/>
            <a:ext cx="118872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800" b="1" spc="-200" kern="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B</a:t>
            </a:r>
            <a:endParaRPr lang="en-US" sz="10800" dirty="0"/>
          </a:p>
        </p:txBody>
      </p:sp>
      <p:sp>
        <p:nvSpPr>
          <p:cNvPr id="17" name="Text 15"/>
          <p:cNvSpPr/>
          <p:nvPr/>
        </p:nvSpPr>
        <p:spPr>
          <a:xfrm>
            <a:off x="7607808" y="2212848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DESIGN QUALITY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7607808" y="246888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디자인 퀄리티</a:t>
            </a:r>
            <a:endParaRPr lang="en-US" sz="2100" dirty="0"/>
          </a:p>
        </p:txBody>
      </p:sp>
      <p:sp>
        <p:nvSpPr>
          <p:cNvPr id="19" name="Shape 17"/>
          <p:cNvSpPr/>
          <p:nvPr/>
        </p:nvSpPr>
        <p:spPr>
          <a:xfrm>
            <a:off x="7607808" y="2971800"/>
            <a:ext cx="365760" cy="0"/>
          </a:xfrm>
          <a:prstGeom prst="line">
            <a:avLst/>
          </a:prstGeom>
          <a:noFill/>
          <a:ln w="12700">
            <a:solidFill>
              <a:srgbClr val="0A162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607808" y="3090672"/>
            <a:ext cx="3840480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55000"/>
              </a:lnSpc>
              <a:buNone/>
            </a:pPr>
            <a:r>
              <a:rPr lang="en-US" sz="1450" spc="2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05  삼성전자 스타일 — 대기업급</a:t>
            </a:r>
            <a:endParaRPr lang="en-US" sz="1450" dirty="0"/>
          </a:p>
          <a:p>
            <a:pPr indent="0" marL="0">
              <a:lnSpc>
                <a:spcPct val="155000"/>
              </a:lnSpc>
              <a:buNone/>
            </a:pPr>
            <a:r>
              <a:rPr lang="en-US" sz="1450" spc="2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06  네이버 스타일 — 포털형</a:t>
            </a:r>
            <a:endParaRPr lang="en-US" sz="1450" dirty="0"/>
          </a:p>
          <a:p>
            <a:pPr indent="0" marL="0">
              <a:lnSpc>
                <a:spcPct val="155000"/>
              </a:lnSpc>
              <a:buNone/>
            </a:pPr>
            <a:r>
              <a:rPr lang="en-US" sz="1450" spc="2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07  현대차 스타일 — 미니멀</a:t>
            </a:r>
            <a:endParaRPr lang="en-US" sz="1450" dirty="0"/>
          </a:p>
          <a:p>
            <a:pPr indent="0" marL="0">
              <a:lnSpc>
                <a:spcPct val="155000"/>
              </a:lnSpc>
              <a:buNone/>
            </a:pPr>
            <a:r>
              <a:rPr lang="en-US" sz="1450" spc="2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08  전문 기획 — 콘텐츠 전략</a:t>
            </a:r>
            <a:endParaRPr lang="en-US" sz="1450" dirty="0"/>
          </a:p>
        </p:txBody>
      </p:sp>
      <p:sp>
        <p:nvSpPr>
          <p:cNvPr id="21" name="Shape 19"/>
          <p:cNvSpPr/>
          <p:nvPr/>
        </p:nvSpPr>
        <p:spPr>
          <a:xfrm>
            <a:off x="640080" y="5120640"/>
            <a:ext cx="5358384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40080" y="5120640"/>
            <a:ext cx="1188720" cy="2926080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40080" y="5120640"/>
            <a:ext cx="118872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800" b="1" spc="-200" kern="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C</a:t>
            </a:r>
            <a:endParaRPr lang="en-US" sz="10800" dirty="0"/>
          </a:p>
        </p:txBody>
      </p:sp>
      <p:sp>
        <p:nvSpPr>
          <p:cNvPr id="24" name="Text 22"/>
          <p:cNvSpPr/>
          <p:nvPr/>
        </p:nvSpPr>
        <p:spPr>
          <a:xfrm>
            <a:off x="2057400" y="5321808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FREE SERVICES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2057400" y="557784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무료 혜택 6가지</a:t>
            </a:r>
            <a:endParaRPr lang="en-US" sz="2100" dirty="0"/>
          </a:p>
        </p:txBody>
      </p:sp>
      <p:sp>
        <p:nvSpPr>
          <p:cNvPr id="26" name="Shape 24"/>
          <p:cNvSpPr/>
          <p:nvPr/>
        </p:nvSpPr>
        <p:spPr>
          <a:xfrm>
            <a:off x="2057400" y="6080760"/>
            <a:ext cx="365760" cy="0"/>
          </a:xfrm>
          <a:prstGeom prst="line">
            <a:avLst/>
          </a:prstGeom>
          <a:noFill/>
          <a:ln w="12700">
            <a:solidFill>
              <a:srgbClr val="0A162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057400" y="6199632"/>
            <a:ext cx="3840480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55000"/>
              </a:lnSpc>
              <a:buNone/>
            </a:pPr>
            <a:r>
              <a:rPr lang="en-US" sz="1450" spc="2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09  다국어(영·중·일) 무료</a:t>
            </a:r>
            <a:endParaRPr lang="en-US" sz="1450" dirty="0"/>
          </a:p>
          <a:p>
            <a:pPr indent="0" marL="0">
              <a:lnSpc>
                <a:spcPct val="155000"/>
              </a:lnSpc>
              <a:buNone/>
            </a:pPr>
            <a:r>
              <a:rPr lang="en-US" sz="1450" spc="2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10  모든 프로그램 개발비 0원</a:t>
            </a:r>
            <a:endParaRPr lang="en-US" sz="1450" dirty="0"/>
          </a:p>
          <a:p>
            <a:pPr indent="0" marL="0">
              <a:lnSpc>
                <a:spcPct val="155000"/>
              </a:lnSpc>
              <a:buNone/>
            </a:pPr>
            <a:r>
              <a:rPr lang="en-US" sz="1450" spc="2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11  최대 2년 무료 수정 지원</a:t>
            </a:r>
            <a:endParaRPr lang="en-US" sz="1450" dirty="0"/>
          </a:p>
          <a:p>
            <a:pPr indent="0" marL="0">
              <a:lnSpc>
                <a:spcPct val="155000"/>
              </a:lnSpc>
              <a:buNone/>
            </a:pPr>
            <a:r>
              <a:rPr lang="en-US" sz="1450" spc="2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12  SSL 보안서버 평생 무료</a:t>
            </a:r>
            <a:endParaRPr lang="en-US" sz="1450" dirty="0"/>
          </a:p>
          <a:p>
            <a:pPr indent="0" marL="0">
              <a:lnSpc>
                <a:spcPct val="155000"/>
              </a:lnSpc>
              <a:buNone/>
            </a:pPr>
            <a:r>
              <a:rPr lang="en-US" sz="1450" spc="2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13  SEO 검색 최적화 무료</a:t>
            </a:r>
            <a:endParaRPr lang="en-US" sz="1450" dirty="0"/>
          </a:p>
          <a:p>
            <a:pPr indent="0" marL="0">
              <a:lnSpc>
                <a:spcPct val="155000"/>
              </a:lnSpc>
              <a:buNone/>
            </a:pPr>
            <a:r>
              <a:rPr lang="en-US" sz="1450" spc="2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14  쇼핑몰·회원 기능 무료</a:t>
            </a:r>
            <a:endParaRPr lang="en-US" sz="1450" dirty="0"/>
          </a:p>
        </p:txBody>
      </p:sp>
      <p:sp>
        <p:nvSpPr>
          <p:cNvPr id="28" name="Shape 26"/>
          <p:cNvSpPr/>
          <p:nvPr/>
        </p:nvSpPr>
        <p:spPr>
          <a:xfrm>
            <a:off x="6190488" y="5120640"/>
            <a:ext cx="5358384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190488" y="5120640"/>
            <a:ext cx="1188720" cy="2926080"/>
          </a:xfrm>
          <a:prstGeom prst="rect">
            <a:avLst/>
          </a:prstGeom>
          <a:solidFill>
            <a:srgbClr val="4EAA5D"/>
          </a:solidFill>
          <a:ln w="12700">
            <a:solidFill>
              <a:srgbClr val="4EAA5D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190488" y="5120640"/>
            <a:ext cx="118872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800" b="1" spc="-200" kern="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D</a:t>
            </a:r>
            <a:endParaRPr lang="en-US" sz="10800" dirty="0"/>
          </a:p>
        </p:txBody>
      </p:sp>
      <p:sp>
        <p:nvSpPr>
          <p:cNvPr id="31" name="Text 29"/>
          <p:cNvSpPr/>
          <p:nvPr/>
        </p:nvSpPr>
        <p:spPr>
          <a:xfrm>
            <a:off x="7607808" y="5321808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TRUST &amp; EXPERTISE</a:t>
            </a:r>
            <a:endParaRPr lang="en-US" sz="1250" dirty="0"/>
          </a:p>
        </p:txBody>
      </p:sp>
      <p:sp>
        <p:nvSpPr>
          <p:cNvPr id="32" name="Text 30"/>
          <p:cNvSpPr/>
          <p:nvPr/>
        </p:nvSpPr>
        <p:spPr>
          <a:xfrm>
            <a:off x="7607808" y="557784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0A162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신뢰 &amp; 전문성</a:t>
            </a:r>
            <a:endParaRPr lang="en-US" sz="2100" dirty="0"/>
          </a:p>
        </p:txBody>
      </p:sp>
      <p:sp>
        <p:nvSpPr>
          <p:cNvPr id="33" name="Shape 31"/>
          <p:cNvSpPr/>
          <p:nvPr/>
        </p:nvSpPr>
        <p:spPr>
          <a:xfrm>
            <a:off x="7607808" y="6080760"/>
            <a:ext cx="365760" cy="0"/>
          </a:xfrm>
          <a:prstGeom prst="line">
            <a:avLst/>
          </a:prstGeom>
          <a:noFill/>
          <a:ln w="12700">
            <a:solidFill>
              <a:srgbClr val="0A1628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607808" y="6199632"/>
            <a:ext cx="3840480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55000"/>
              </a:lnSpc>
              <a:buNone/>
            </a:pPr>
            <a:r>
              <a:rPr lang="en-US" sz="1450" spc="2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15  2007년~ 19년 검증된 경력</a:t>
            </a:r>
            <a:endParaRPr lang="en-US" sz="1450" dirty="0"/>
          </a:p>
          <a:p>
            <a:pPr indent="0" marL="0">
              <a:lnSpc>
                <a:spcPct val="155000"/>
              </a:lnSpc>
              <a:buNone/>
            </a:pPr>
            <a:r>
              <a:rPr lang="en-US" sz="1450" spc="2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16  10인 전담 웹개발 전문팀</a:t>
            </a:r>
            <a:endParaRPr lang="en-US" sz="1450" dirty="0"/>
          </a:p>
          <a:p>
            <a:pPr indent="0" marL="0">
              <a:lnSpc>
                <a:spcPct val="155000"/>
              </a:lnSpc>
              <a:buNone/>
            </a:pPr>
            <a:r>
              <a:rPr lang="en-US" sz="1450" spc="2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+   정품 이미지 무제한 제공</a:t>
            </a:r>
            <a:endParaRPr lang="en-US" sz="1450" dirty="0"/>
          </a:p>
          <a:p>
            <a:pPr indent="0" marL="0">
              <a:lnSpc>
                <a:spcPct val="155000"/>
              </a:lnSpc>
              <a:buNone/>
            </a:pPr>
            <a:r>
              <a:rPr lang="en-US" sz="1450" spc="2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+   AI 챗봇 무상 제공 (울티마↑)</a:t>
            </a:r>
            <a:endParaRPr lang="en-US" sz="1450" dirty="0"/>
          </a:p>
        </p:txBody>
      </p:sp>
      <p:sp>
        <p:nvSpPr>
          <p:cNvPr id="35" name="Shape 33"/>
          <p:cNvSpPr/>
          <p:nvPr/>
        </p:nvSpPr>
        <p:spPr>
          <a:xfrm>
            <a:off x="640080" y="8613648"/>
            <a:ext cx="10908792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40080" y="8686800"/>
            <a:ext cx="7315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150" kern="0" dirty="0">
                <a:solidFill>
                  <a:srgbClr val="52525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IDC.KR  ·  COMPANY PROFILE 2026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10058400" y="8686800"/>
            <a:ext cx="1463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spc="150" kern="0" dirty="0">
                <a:solidFill>
                  <a:srgbClr val="4EAA5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09 / 22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>아이디씨닷케이알 주식회사</ep:Company>
  <ep:Words>1657</ep:Words>
  <ep:PresentationFormat>On-screen Show (16:9)</ep:PresentationFormat>
  <ep:Paragraphs>742</ep:Paragraphs>
  <ep:Slides>22</ep:Slides>
  <ep:Notes>22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22</vt:i4>
      </vt:variant>
    </vt:vector>
  </ep:HeadingPairs>
  <ep:TitlesOfParts>
    <vt:vector size="23" baseType="lpstr">
      <vt:lpstr>Office Theme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2026-05-02T03:00:17.000</dcterms:created>
  <dc:creator>IDC.KR</dc:creator>
  <cp:lastModifiedBy>starh</cp:lastModifiedBy>
  <dcterms:modified xsi:type="dcterms:W3CDTF">2026-05-02T06:56:58.497</dcterms:modified>
  <cp:revision>5</cp:revision>
  <dc:subject>PptxGenJS Presentation</dc:subject>
  <dc:title>IDC.KR Company Profile 2026</dc:title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