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</p:sldIdLst>
  <p:sldSz cx="12191695" cy="870874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2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4.jpg"/><Relationship Id="rId3" Type="http://schemas.openxmlformats.org/officeDocument/2006/relationships/image" Target="../media/image35.jpg"/><Relationship Id="rId4" Type="http://schemas.openxmlformats.org/officeDocument/2006/relationships/image" Target="../media/image36.jpg"/><Relationship Id="rId5" Type="http://schemas.openxmlformats.org/officeDocument/2006/relationships/image" Target="../media/image37.jpg"/><Relationship Id="rId6" Type="http://schemas.openxmlformats.org/officeDocument/2006/relationships/image" Target="../media/image38.jpg"/><Relationship Id="rId7" Type="http://schemas.openxmlformats.org/officeDocument/2006/relationships/image" Target="../media/image39.jp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0.jpg"/><Relationship Id="rId3" Type="http://schemas.openxmlformats.org/officeDocument/2006/relationships/image" Target="../media/image41.jpg"/><Relationship Id="rId4" Type="http://schemas.openxmlformats.org/officeDocument/2006/relationships/image" Target="../media/image42.jpg"/><Relationship Id="rId5" Type="http://schemas.openxmlformats.org/officeDocument/2006/relationships/image" Target="../media/image43.jpg"/><Relationship Id="rId6" Type="http://schemas.openxmlformats.org/officeDocument/2006/relationships/image" Target="../media/image44.jpg"/><Relationship Id="rId7" Type="http://schemas.openxmlformats.org/officeDocument/2006/relationships/image" Target="../media/image45.jp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6.jpg"/><Relationship Id="rId3" Type="http://schemas.openxmlformats.org/officeDocument/2006/relationships/image" Target="../media/image47.jpg"/><Relationship Id="rId4" Type="http://schemas.openxmlformats.org/officeDocument/2006/relationships/image" Target="../media/image48.jpg"/><Relationship Id="rId5" Type="http://schemas.openxmlformats.org/officeDocument/2006/relationships/image" Target="../media/image49.jpg"/><Relationship Id="rId6" Type="http://schemas.openxmlformats.org/officeDocument/2006/relationships/image" Target="../media/image50.jpg"/><Relationship Id="rId7" Type="http://schemas.openxmlformats.org/officeDocument/2006/relationships/image" Target="../media/image51.jp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2.png"/><Relationship Id="rId3" Type="http://schemas.openxmlformats.org/officeDocument/2006/relationships/image" Target="../media/image10.png"/><Relationship Id="rId4" Type="http://schemas.openxmlformats.org/officeDocument/2006/relationships/image" Target="../media/image53.png"/><Relationship Id="rId5" Type="http://schemas.openxmlformats.org/officeDocument/2006/relationships/image" Target="../media/image54.png"/><Relationship Id="rId6" Type="http://schemas.openxmlformats.org/officeDocument/2006/relationships/image" Target="../media/image55.png"/><Relationship Id="rId7" Type="http://schemas.openxmlformats.org/officeDocument/2006/relationships/image" Target="../media/image56.png"/><Relationship Id="rId8" Type="http://schemas.openxmlformats.org/officeDocument/2006/relationships/image" Target="../media/image57.png"/><Relationship Id="rId9" Type="http://schemas.openxmlformats.org/officeDocument/2006/relationships/image" Target="../media/image58.png"/><Relationship Id="rId10" Type="http://schemas.openxmlformats.org/officeDocument/2006/relationships/image" Target="../media/image59.png"/><Relationship Id="rId11" Type="http://schemas.openxmlformats.org/officeDocument/2006/relationships/image" Target="../media/image60.png"/><Relationship Id="rId12" Type="http://schemas.openxmlformats.org/officeDocument/2006/relationships/image" Target="../media/image61.png"/><Relationship Id="rId13" Type="http://schemas.openxmlformats.org/officeDocument/2006/relationships/image" Target="../media/image62.png"/><Relationship Id="rId14" Type="http://schemas.openxmlformats.org/officeDocument/2006/relationships/image" Target="../media/image63.png"/><Relationship Id="rId15" Type="http://schemas.openxmlformats.org/officeDocument/2006/relationships/image" Target="../media/image64.png"/><Relationship Id="rId16" Type="http://schemas.openxmlformats.org/officeDocument/2006/relationships/image" Target="../media/image65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6.jp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7.png"/><Relationship Id="rId3" Type="http://schemas.openxmlformats.org/officeDocument/2006/relationships/image" Target="../media/image63.png"/><Relationship Id="rId4" Type="http://schemas.openxmlformats.org/officeDocument/2006/relationships/image" Target="../media/image68.png"/><Relationship Id="rId5" Type="http://schemas.openxmlformats.org/officeDocument/2006/relationships/image" Target="../media/image52.png"/><Relationship Id="rId6" Type="http://schemas.openxmlformats.org/officeDocument/2006/relationships/image" Target="../media/image69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7.png"/><Relationship Id="rId3" Type="http://schemas.openxmlformats.org/officeDocument/2006/relationships/image" Target="../media/image70.png"/><Relationship Id="rId4" Type="http://schemas.openxmlformats.org/officeDocument/2006/relationships/image" Target="../media/image7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2.png"/><Relationship Id="rId3" Type="http://schemas.openxmlformats.org/officeDocument/2006/relationships/image" Target="../media/image61.png"/><Relationship Id="rId4" Type="http://schemas.openxmlformats.org/officeDocument/2006/relationships/image" Target="../media/image73.png"/><Relationship Id="rId5" Type="http://schemas.openxmlformats.org/officeDocument/2006/relationships/image" Target="../media/image59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1.png"/><Relationship Id="rId3" Type="http://schemas.openxmlformats.org/officeDocument/2006/relationships/image" Target="../media/image68.png"/><Relationship Id="rId4" Type="http://schemas.openxmlformats.org/officeDocument/2006/relationships/image" Target="../media/image62.png"/><Relationship Id="rId5" Type="http://schemas.openxmlformats.org/officeDocument/2006/relationships/image" Target="../media/image57.png"/><Relationship Id="rId6" Type="http://schemas.openxmlformats.org/officeDocument/2006/relationships/image" Target="../media/image54.png"/><Relationship Id="rId7" Type="http://schemas.openxmlformats.org/officeDocument/2006/relationships/image" Target="../media/image60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4.png"/><Relationship Id="rId3" Type="http://schemas.openxmlformats.org/officeDocument/2006/relationships/image" Target="../media/image75.png"/><Relationship Id="rId4" Type="http://schemas.openxmlformats.org/officeDocument/2006/relationships/image" Target="../media/image55.png"/><Relationship Id="rId5" Type="http://schemas.openxmlformats.org/officeDocument/2006/relationships/image" Target="../media/image76.png"/><Relationship Id="rId6" Type="http://schemas.openxmlformats.org/officeDocument/2006/relationships/image" Target="../media/image62.png"/><Relationship Id="rId7" Type="http://schemas.openxmlformats.org/officeDocument/2006/relationships/image" Target="../media/image69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7.jp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2.png"/><Relationship Id="rId3" Type="http://schemas.openxmlformats.org/officeDocument/2006/relationships/image" Target="../media/image62.png"/><Relationship Id="rId4" Type="http://schemas.openxmlformats.org/officeDocument/2006/relationships/image" Target="../media/image6.png"/><Relationship Id="rId5" Type="http://schemas.openxmlformats.org/officeDocument/2006/relationships/image" Target="../media/image64.png"/><Relationship Id="rId6" Type="http://schemas.openxmlformats.org/officeDocument/2006/relationships/image" Target="../media/image10.png"/><Relationship Id="rId7" Type="http://schemas.openxmlformats.org/officeDocument/2006/relationships/image" Target="../media/image63.png"/><Relationship Id="rId8" Type="http://schemas.openxmlformats.org/officeDocument/2006/relationships/image" Target="../media/image76.png"/><Relationship Id="rId9" Type="http://schemas.openxmlformats.org/officeDocument/2006/relationships/image" Target="../media/image59.png"/><Relationship Id="rId10" Type="http://schemas.openxmlformats.org/officeDocument/2006/relationships/image" Target="../media/image73.png"/><Relationship Id="rId11" Type="http://schemas.openxmlformats.org/officeDocument/2006/relationships/image" Target="../media/image58.png"/><Relationship Id="rId12" Type="http://schemas.openxmlformats.org/officeDocument/2006/relationships/image" Target="../media/image78.png"/><Relationship Id="rId13" Type="http://schemas.openxmlformats.org/officeDocument/2006/relationships/image" Target="../media/image68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9.jpg"/><Relationship Id="rId3" Type="http://schemas.openxmlformats.org/officeDocument/2006/relationships/image" Target="../media/image80.jpg"/><Relationship Id="rId4" Type="http://schemas.openxmlformats.org/officeDocument/2006/relationships/image" Target="../media/image81.jpg"/><Relationship Id="rId5" Type="http://schemas.openxmlformats.org/officeDocument/2006/relationships/image" Target="../media/image6.png"/><Relationship Id="rId6" Type="http://schemas.openxmlformats.org/officeDocument/2006/relationships/image" Target="../media/image76.png"/><Relationship Id="rId7" Type="http://schemas.openxmlformats.org/officeDocument/2006/relationships/image" Target="../media/image10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image" Target="../media/image6.png"/><Relationship Id="rId5" Type="http://schemas.openxmlformats.org/officeDocument/2006/relationships/image" Target="../media/image5.png"/><Relationship Id="rId6" Type="http://schemas.openxmlformats.org/officeDocument/2006/relationships/image" Target="../media/image11.png"/><Relationship Id="rId7" Type="http://schemas.openxmlformats.org/officeDocument/2006/relationships/image" Target="../media/image82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2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Relationship Id="rId3" Type="http://schemas.openxmlformats.org/officeDocument/2006/relationships/image" Target="../media/image4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3" Type="http://schemas.openxmlformats.org/officeDocument/2006/relationships/image" Target="../media/image4.png"/><Relationship Id="rId4" Type="http://schemas.openxmlformats.org/officeDocument/2006/relationships/image" Target="../media/image6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jpg"/><Relationship Id="rId3" Type="http://schemas.openxmlformats.org/officeDocument/2006/relationships/image" Target="../media/image8.jpg"/><Relationship Id="rId4" Type="http://schemas.openxmlformats.org/officeDocument/2006/relationships/image" Target="../media/image9.jpg"/><Relationship Id="rId5" Type="http://schemas.openxmlformats.org/officeDocument/2006/relationships/image" Target="../media/image10.png"/><Relationship Id="rId6" Type="http://schemas.openxmlformats.org/officeDocument/2006/relationships/image" Target="../media/image1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2.jpg"/><Relationship Id="rId3" Type="http://schemas.openxmlformats.org/officeDocument/2006/relationships/image" Target="../media/image13.jpg"/><Relationship Id="rId4" Type="http://schemas.openxmlformats.org/officeDocument/2006/relationships/image" Target="../media/image14.jpg"/><Relationship Id="rId5" Type="http://schemas.openxmlformats.org/officeDocument/2006/relationships/image" Target="../media/image15.jpg"/><Relationship Id="rId6" Type="http://schemas.openxmlformats.org/officeDocument/2006/relationships/image" Target="../media/image16.jpg"/><Relationship Id="rId7" Type="http://schemas.openxmlformats.org/officeDocument/2006/relationships/image" Target="../media/image17.jp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8.jpg"/><Relationship Id="rId3" Type="http://schemas.openxmlformats.org/officeDocument/2006/relationships/image" Target="../media/image19.jpg"/><Relationship Id="rId4" Type="http://schemas.openxmlformats.org/officeDocument/2006/relationships/image" Target="../media/image20.jpg"/><Relationship Id="rId5" Type="http://schemas.openxmlformats.org/officeDocument/2006/relationships/image" Target="../media/image21.jpg"/><Relationship Id="rId6" Type="http://schemas.openxmlformats.org/officeDocument/2006/relationships/image" Target="../media/image22.jpg"/><Relationship Id="rId7" Type="http://schemas.openxmlformats.org/officeDocument/2006/relationships/image" Target="../media/image23.jp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4.jpg"/><Relationship Id="rId3" Type="http://schemas.openxmlformats.org/officeDocument/2006/relationships/image" Target="../media/image25.jpg"/><Relationship Id="rId4" Type="http://schemas.openxmlformats.org/officeDocument/2006/relationships/image" Target="../media/image26.jpg"/><Relationship Id="rId5" Type="http://schemas.openxmlformats.org/officeDocument/2006/relationships/image" Target="../media/image27.jp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8.jpg"/><Relationship Id="rId3" Type="http://schemas.openxmlformats.org/officeDocument/2006/relationships/image" Target="../media/image29.jpg"/><Relationship Id="rId4" Type="http://schemas.openxmlformats.org/officeDocument/2006/relationships/image" Target="../media/image30.jpg"/><Relationship Id="rId5" Type="http://schemas.openxmlformats.org/officeDocument/2006/relationships/image" Target="../media/image31.jpg"/><Relationship Id="rId6" Type="http://schemas.openxmlformats.org/officeDocument/2006/relationships/image" Target="../media/image32.jpg"/><Relationship Id="rId7" Type="http://schemas.openxmlformats.org/officeDocument/2006/relationships/image" Target="../media/image33.jp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8708745"/>
          </a:xfrm>
          <a:prstGeom prst="rect">
            <a:avLst/>
          </a:prstGeom>
          <a:solidFill>
            <a:srgbClr val="0D0D0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wp_whit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92040" y="685800"/>
            <a:ext cx="7498079" cy="7498079"/>
          </a:xfrm>
          <a:prstGeom prst="rect">
            <a:avLst/>
          </a:prstGeom>
        </p:spPr>
      </p:pic>
      <p:pic>
        <p:nvPicPr>
          <p:cNvPr id="4" name="Picture 3" descr="gear_gol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508760" y="5989320"/>
            <a:ext cx="3383280" cy="338328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0" y="0"/>
            <a:ext cx="384048" cy="8708745"/>
          </a:xfrm>
          <a:prstGeom prst="rect">
            <a:avLst/>
          </a:prstGeom>
          <a:solidFill>
            <a:srgbClr val="FFE86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1252728" y="969264"/>
            <a:ext cx="5486400" cy="31089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1150" b="1" spc="440">
                <a:solidFill>
                  <a:srgbClr val="FFE86B"/>
                </a:solidFill>
                <a:latin typeface="Noto Sans KR"/>
              </a:rPr>
              <a:t>COMPANY PROFILE 2026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52728" y="1956816"/>
            <a:ext cx="8046720" cy="10972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5400" b="1" spc="-130">
                <a:solidFill>
                  <a:srgbClr val="FFFFFF"/>
                </a:solidFill>
                <a:latin typeface="Noto Sans KR"/>
              </a:rPr>
              <a:t>고객님의 꿈이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52728" y="3035808"/>
            <a:ext cx="8046720" cy="10972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5400" b="1" spc="-130">
                <a:solidFill>
                  <a:srgbClr val="FFE86B"/>
                </a:solidFill>
                <a:latin typeface="Noto Sans KR"/>
              </a:rPr>
              <a:t>IDC.KR</a:t>
            </a:r>
            <a:r>
              <a:rPr sz="5400" b="1" spc="-130">
                <a:solidFill>
                  <a:srgbClr val="FFFFFF"/>
                </a:solidFill>
                <a:latin typeface="Noto Sans KR"/>
              </a:rPr>
              <a:t>의 꿈입니다.</a:t>
            </a:r>
          </a:p>
        </p:txBody>
      </p:sp>
      <p:sp>
        <p:nvSpPr>
          <p:cNvPr id="9" name="Rectangle 8"/>
          <p:cNvSpPr/>
          <p:nvPr/>
        </p:nvSpPr>
        <p:spPr>
          <a:xfrm>
            <a:off x="1252728" y="4443984"/>
            <a:ext cx="841248" cy="32004"/>
          </a:xfrm>
          <a:prstGeom prst="rect">
            <a:avLst/>
          </a:prstGeom>
          <a:solidFill>
            <a:srgbClr val="FFE86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1252728" y="4754880"/>
            <a:ext cx="694944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66000"/>
              </a:lnSpc>
            </a:pPr>
            <a:r>
              <a:rPr sz="1400" b="0">
                <a:solidFill>
                  <a:srgbClr val="C9C9C9"/>
                </a:solidFill>
                <a:latin typeface="Noto Sans KR"/>
              </a:rPr>
              <a:t>대기업 레퍼런스 15종 · 업종별 샘플 100+ · 제작 실적 500+</a:t>
            </a:r>
          </a:p>
          <a:p>
            <a:pPr algn="l">
              <a:lnSpc>
                <a:spcPct val="166000"/>
              </a:lnSpc>
            </a:pPr>
            <a:r>
              <a:rPr sz="1400" b="0">
                <a:solidFill>
                  <a:srgbClr val="C9C9C9"/>
                </a:solidFill>
                <a:latin typeface="Noto Sans KR"/>
              </a:rPr>
              <a:t>19년 워드프레스 전문 웹에이전시 IDC.KR</a:t>
            </a:r>
          </a:p>
        </p:txBody>
      </p:sp>
      <p:sp>
        <p:nvSpPr>
          <p:cNvPr id="11" name="Rectangle 10"/>
          <p:cNvSpPr/>
          <p:nvPr/>
        </p:nvSpPr>
        <p:spPr>
          <a:xfrm>
            <a:off x="1252728" y="5870448"/>
            <a:ext cx="2788920" cy="786384"/>
          </a:xfrm>
          <a:prstGeom prst="rect">
            <a:avLst/>
          </a:prstGeom>
          <a:solidFill>
            <a:srgbClr val="FFE86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1252728" y="6053328"/>
            <a:ext cx="2788920" cy="38404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30000"/>
              </a:lnSpc>
            </a:pPr>
            <a:r>
              <a:rPr sz="1500" b="1">
                <a:solidFill>
                  <a:srgbClr val="191919"/>
                </a:solidFill>
                <a:latin typeface="Noto Sans KR"/>
              </a:rPr>
              <a:t>100% WordPress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252728" y="6967728"/>
            <a:ext cx="10161727" cy="13716"/>
          </a:xfrm>
          <a:prstGeom prst="rect">
            <a:avLst/>
          </a:prstGeom>
          <a:solidFill>
            <a:srgbClr val="38383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1252728" y="7278624"/>
            <a:ext cx="2377440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900" b="0" spc="200">
                <a:solidFill>
                  <a:srgbClr val="8A8A8A"/>
                </a:solidFill>
                <a:latin typeface="Noto Sans KR"/>
              </a:rPr>
              <a:t>Company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252728" y="7589520"/>
            <a:ext cx="2377440" cy="32918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1450" b="1">
                <a:solidFill>
                  <a:srgbClr val="FFFFFF"/>
                </a:solidFill>
                <a:latin typeface="Noto Sans KR"/>
              </a:rPr>
              <a:t>IDC.KR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3793159" y="7278624"/>
            <a:ext cx="2377440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900" b="0" spc="200">
                <a:solidFill>
                  <a:srgbClr val="8A8A8A"/>
                </a:solidFill>
                <a:latin typeface="Noto Sans KR"/>
              </a:rPr>
              <a:t>Since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3793159" y="7589520"/>
            <a:ext cx="2377440" cy="32918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1450" b="1">
                <a:solidFill>
                  <a:srgbClr val="FFFFFF"/>
                </a:solidFill>
                <a:latin typeface="Noto Sans KR"/>
              </a:rPr>
              <a:t>2007. 02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333591" y="7278624"/>
            <a:ext cx="2377440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900" b="0" spc="200">
                <a:solidFill>
                  <a:srgbClr val="8A8A8A"/>
                </a:solidFill>
                <a:latin typeface="Noto Sans KR"/>
              </a:rPr>
              <a:t>Website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333591" y="7589520"/>
            <a:ext cx="2377440" cy="32918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1450" b="1">
                <a:solidFill>
                  <a:srgbClr val="FFFFFF"/>
                </a:solidFill>
                <a:latin typeface="Noto Sans KR"/>
              </a:rPr>
              <a:t>www.idc.kr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8874023" y="7278624"/>
            <a:ext cx="2377440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900" b="0" spc="200">
                <a:solidFill>
                  <a:srgbClr val="8A8A8A"/>
                </a:solidFill>
                <a:latin typeface="Noto Sans KR"/>
              </a:rPr>
              <a:t>Contact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8874023" y="7589520"/>
            <a:ext cx="2377440" cy="32918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1450" b="1">
                <a:solidFill>
                  <a:srgbClr val="FFFFFF"/>
                </a:solidFill>
                <a:latin typeface="Noto Sans KR"/>
              </a:rPr>
              <a:t>031. 8015. 0978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8708745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84048" cy="8708745"/>
          </a:xfrm>
          <a:prstGeom prst="rect">
            <a:avLst/>
          </a:prstGeom>
          <a:solidFill>
            <a:srgbClr val="19191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 rot="16200000">
            <a:off x="-1143000" y="6651345"/>
            <a:ext cx="2743200" cy="2926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ctr"/>
            <a:r>
              <a:rPr sz="850" spc="170">
                <a:solidFill>
                  <a:srgbClr val="8E8E8E"/>
                </a:solidFill>
                <a:latin typeface="Noto Sans KR"/>
              </a:rPr>
              <a:t>IDC.KR   ·  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52728" y="530352"/>
            <a:ext cx="8778240" cy="10515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4400" b="1" spc="-140">
                <a:solidFill>
                  <a:srgbClr val="191919"/>
                </a:solidFill>
                <a:latin typeface="Noto Sans KR"/>
              </a:rPr>
              <a:t>Enterprise Reference (2/2)</a:t>
            </a:r>
          </a:p>
        </p:txBody>
      </p:sp>
      <p:sp>
        <p:nvSpPr>
          <p:cNvPr id="6" name="Rectangle 5"/>
          <p:cNvSpPr/>
          <p:nvPr/>
        </p:nvSpPr>
        <p:spPr>
          <a:xfrm>
            <a:off x="9082735" y="859536"/>
            <a:ext cx="566928" cy="20116"/>
          </a:xfrm>
          <a:prstGeom prst="rect">
            <a:avLst/>
          </a:prstGeom>
          <a:solidFill>
            <a:srgbClr val="19191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9814255" y="713232"/>
            <a:ext cx="1600200" cy="32918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30000"/>
              </a:lnSpc>
            </a:pPr>
            <a:r>
              <a:rPr sz="1250" b="1">
                <a:solidFill>
                  <a:srgbClr val="191919"/>
                </a:solidFill>
                <a:latin typeface="Noto Sans KR"/>
              </a:rPr>
              <a:t>대기업 레퍼런스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52728" y="1645920"/>
            <a:ext cx="10161727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1600" b="1">
                <a:solidFill>
                  <a:srgbClr val="191919"/>
                </a:solidFill>
                <a:latin typeface="Noto Sans KR"/>
              </a:rPr>
              <a:t>대기업 홈페이지 수준을</a:t>
            </a:r>
          </a:p>
        </p:txBody>
      </p:sp>
      <p:sp>
        <p:nvSpPr>
          <p:cNvPr id="9" name="Rectangle 8"/>
          <p:cNvSpPr/>
          <p:nvPr/>
        </p:nvSpPr>
        <p:spPr>
          <a:xfrm>
            <a:off x="1188719" y="2151888"/>
            <a:ext cx="2590800" cy="97536"/>
          </a:xfrm>
          <a:prstGeom prst="rect">
            <a:avLst/>
          </a:prstGeom>
          <a:solidFill>
            <a:srgbClr val="FFE86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1252728" y="2029968"/>
            <a:ext cx="10161727" cy="3048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1600" b="1">
                <a:solidFill>
                  <a:srgbClr val="191919"/>
                </a:solidFill>
                <a:latin typeface="Noto Sans KR"/>
              </a:rPr>
              <a:t>그대로 구현할 수 있습니다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252728" y="2468880"/>
            <a:ext cx="10161727" cy="31089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50000"/>
              </a:lnSpc>
            </a:pPr>
            <a:r>
              <a:rPr sz="1150" b="0">
                <a:solidFill>
                  <a:srgbClr val="555555"/>
                </a:solidFill>
                <a:latin typeface="Noto Sans KR"/>
              </a:rPr>
              <a:t>IDC.KR이 직접 제작한 대기업 스타일 레퍼런스입니다. idc.kr 에서 실제 화면을 확인하실 수 있습니다.</a:t>
            </a:r>
          </a:p>
        </p:txBody>
      </p:sp>
      <p:pic>
        <p:nvPicPr>
          <p:cNvPr id="12" name="Picture 11" descr="lges.jpg"/>
          <p:cNvPicPr>
            <a:picLocks noChangeAspect="1"/>
          </p:cNvPicPr>
          <p:nvPr/>
        </p:nvPicPr>
        <p:blipFill>
          <a:blip r:embed="rId2"/>
          <a:srcRect t="1758" b="20215"/>
          <a:stretch>
            <a:fillRect/>
          </a:stretch>
        </p:blipFill>
        <p:spPr>
          <a:xfrm>
            <a:off x="1252728" y="3273552"/>
            <a:ext cx="3204362" cy="1783080"/>
          </a:xfrm>
          <a:prstGeom prst="rect">
            <a:avLst/>
          </a:prstGeom>
        </p:spPr>
      </p:pic>
      <p:sp>
        <p:nvSpPr>
          <p:cNvPr id="13" name="Rectangle 12"/>
          <p:cNvSpPr/>
          <p:nvPr/>
        </p:nvSpPr>
        <p:spPr>
          <a:xfrm>
            <a:off x="1252728" y="3273552"/>
            <a:ext cx="3204362" cy="1783080"/>
          </a:xfrm>
          <a:prstGeom prst="rect">
            <a:avLst/>
          </a:prstGeom>
          <a:noFill/>
          <a:ln w="9525">
            <a:solidFill>
              <a:srgbClr val="E2E2E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1252728" y="5157216"/>
            <a:ext cx="3204362" cy="23774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800" b="1" spc="220">
                <a:solidFill>
                  <a:srgbClr val="8A8A8A"/>
                </a:solidFill>
                <a:latin typeface="Noto Sans KR"/>
              </a:rPr>
              <a:t>BATTERY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252728" y="5358383"/>
            <a:ext cx="3204362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1250" b="1">
                <a:solidFill>
                  <a:srgbClr val="191919"/>
                </a:solidFill>
                <a:latin typeface="Noto Sans KR"/>
              </a:rPr>
              <a:t>LG에너지솔루션 스타일</a:t>
            </a:r>
          </a:p>
        </p:txBody>
      </p:sp>
      <p:pic>
        <p:nvPicPr>
          <p:cNvPr id="16" name="Picture 15" descr="samsungsdi.jpg"/>
          <p:cNvPicPr>
            <a:picLocks noChangeAspect="1"/>
          </p:cNvPicPr>
          <p:nvPr/>
        </p:nvPicPr>
        <p:blipFill>
          <a:blip r:embed="rId3"/>
          <a:srcRect t="1758" b="20215"/>
          <a:stretch>
            <a:fillRect/>
          </a:stretch>
        </p:blipFill>
        <p:spPr>
          <a:xfrm>
            <a:off x="4731410" y="3273552"/>
            <a:ext cx="3204362" cy="178308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>
          <a:xfrm>
            <a:off x="4731410" y="3273552"/>
            <a:ext cx="3204362" cy="1783080"/>
          </a:xfrm>
          <a:prstGeom prst="rect">
            <a:avLst/>
          </a:prstGeom>
          <a:noFill/>
          <a:ln w="9525">
            <a:solidFill>
              <a:srgbClr val="E2E2E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4731410" y="5157216"/>
            <a:ext cx="3204362" cy="23774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800" b="1" spc="220">
                <a:solidFill>
                  <a:srgbClr val="8A8A8A"/>
                </a:solidFill>
                <a:latin typeface="Noto Sans KR"/>
              </a:rPr>
              <a:t>BATTERY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731410" y="5358383"/>
            <a:ext cx="3204362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1250" b="1">
                <a:solidFill>
                  <a:srgbClr val="191919"/>
                </a:solidFill>
                <a:latin typeface="Noto Sans KR"/>
              </a:rPr>
              <a:t>삼성SDI 스타일</a:t>
            </a:r>
          </a:p>
        </p:txBody>
      </p:sp>
      <p:pic>
        <p:nvPicPr>
          <p:cNvPr id="20" name="Picture 19" descr="samsungbio.jpg"/>
          <p:cNvPicPr>
            <a:picLocks noChangeAspect="1"/>
          </p:cNvPicPr>
          <p:nvPr/>
        </p:nvPicPr>
        <p:blipFill>
          <a:blip r:embed="rId4"/>
          <a:srcRect t="1758" b="20215"/>
          <a:stretch>
            <a:fillRect/>
          </a:stretch>
        </p:blipFill>
        <p:spPr>
          <a:xfrm>
            <a:off x="8210092" y="3273552"/>
            <a:ext cx="3204362" cy="1783080"/>
          </a:xfrm>
          <a:prstGeom prst="rect">
            <a:avLst/>
          </a:prstGeom>
        </p:spPr>
      </p:pic>
      <p:sp>
        <p:nvSpPr>
          <p:cNvPr id="21" name="Rectangle 20"/>
          <p:cNvSpPr/>
          <p:nvPr/>
        </p:nvSpPr>
        <p:spPr>
          <a:xfrm>
            <a:off x="8210092" y="3273552"/>
            <a:ext cx="3204362" cy="1783080"/>
          </a:xfrm>
          <a:prstGeom prst="rect">
            <a:avLst/>
          </a:prstGeom>
          <a:noFill/>
          <a:ln w="9525">
            <a:solidFill>
              <a:srgbClr val="E2E2E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8210092" y="5157216"/>
            <a:ext cx="3204362" cy="23774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800" b="1" spc="220">
                <a:solidFill>
                  <a:srgbClr val="8A8A8A"/>
                </a:solidFill>
                <a:latin typeface="Noto Sans KR"/>
              </a:rPr>
              <a:t>BIO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8210092" y="5358383"/>
            <a:ext cx="3204362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1250" b="1">
                <a:solidFill>
                  <a:srgbClr val="191919"/>
                </a:solidFill>
                <a:latin typeface="Noto Sans KR"/>
              </a:rPr>
              <a:t>삼성바이오로직스 스타일</a:t>
            </a:r>
          </a:p>
        </p:txBody>
      </p:sp>
      <p:pic>
        <p:nvPicPr>
          <p:cNvPr id="24" name="Picture 23" descr="kbfg.jpg"/>
          <p:cNvPicPr>
            <a:picLocks noChangeAspect="1"/>
          </p:cNvPicPr>
          <p:nvPr/>
        </p:nvPicPr>
        <p:blipFill>
          <a:blip r:embed="rId5"/>
          <a:srcRect t="1758" b="20215"/>
          <a:stretch>
            <a:fillRect/>
          </a:stretch>
        </p:blipFill>
        <p:spPr>
          <a:xfrm>
            <a:off x="1252728" y="5650992"/>
            <a:ext cx="3204362" cy="1783080"/>
          </a:xfrm>
          <a:prstGeom prst="rect">
            <a:avLst/>
          </a:prstGeom>
        </p:spPr>
      </p:pic>
      <p:sp>
        <p:nvSpPr>
          <p:cNvPr id="25" name="Rectangle 24"/>
          <p:cNvSpPr/>
          <p:nvPr/>
        </p:nvSpPr>
        <p:spPr>
          <a:xfrm>
            <a:off x="1252728" y="5650992"/>
            <a:ext cx="3204362" cy="1783080"/>
          </a:xfrm>
          <a:prstGeom prst="rect">
            <a:avLst/>
          </a:prstGeom>
          <a:noFill/>
          <a:ln w="9525">
            <a:solidFill>
              <a:srgbClr val="E2E2E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1252728" y="7534656"/>
            <a:ext cx="3204362" cy="23774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800" b="1" spc="220">
                <a:solidFill>
                  <a:srgbClr val="8A8A8A"/>
                </a:solidFill>
                <a:latin typeface="Noto Sans KR"/>
              </a:rPr>
              <a:t>FINANCE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1252728" y="7735823"/>
            <a:ext cx="3204362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1250" b="1">
                <a:solidFill>
                  <a:srgbClr val="191919"/>
                </a:solidFill>
                <a:latin typeface="Noto Sans KR"/>
              </a:rPr>
              <a:t>KB금융그룹 스타일</a:t>
            </a:r>
          </a:p>
        </p:txBody>
      </p:sp>
      <p:pic>
        <p:nvPicPr>
          <p:cNvPr id="28" name="Picture 27" descr="shinhan.jpg"/>
          <p:cNvPicPr>
            <a:picLocks noChangeAspect="1"/>
          </p:cNvPicPr>
          <p:nvPr/>
        </p:nvPicPr>
        <p:blipFill>
          <a:blip r:embed="rId6"/>
          <a:srcRect t="1758" b="20215"/>
          <a:stretch>
            <a:fillRect/>
          </a:stretch>
        </p:blipFill>
        <p:spPr>
          <a:xfrm>
            <a:off x="4731410" y="5650992"/>
            <a:ext cx="3204362" cy="1783080"/>
          </a:xfrm>
          <a:prstGeom prst="rect">
            <a:avLst/>
          </a:prstGeom>
        </p:spPr>
      </p:pic>
      <p:sp>
        <p:nvSpPr>
          <p:cNvPr id="29" name="Rectangle 28"/>
          <p:cNvSpPr/>
          <p:nvPr/>
        </p:nvSpPr>
        <p:spPr>
          <a:xfrm>
            <a:off x="4731410" y="5650992"/>
            <a:ext cx="3204362" cy="1783080"/>
          </a:xfrm>
          <a:prstGeom prst="rect">
            <a:avLst/>
          </a:prstGeom>
          <a:noFill/>
          <a:ln w="9525">
            <a:solidFill>
              <a:srgbClr val="E2E2E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TextBox 29"/>
          <p:cNvSpPr txBox="1"/>
          <p:nvPr/>
        </p:nvSpPr>
        <p:spPr>
          <a:xfrm>
            <a:off x="4731410" y="7534656"/>
            <a:ext cx="3204362" cy="23774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800" b="1" spc="220">
                <a:solidFill>
                  <a:srgbClr val="8A8A8A"/>
                </a:solidFill>
                <a:latin typeface="Noto Sans KR"/>
              </a:rPr>
              <a:t>FINANCE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4731410" y="7735823"/>
            <a:ext cx="3204362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1250" b="1">
                <a:solidFill>
                  <a:srgbClr val="191919"/>
                </a:solidFill>
                <a:latin typeface="Noto Sans KR"/>
              </a:rPr>
              <a:t>신한금융 스타일</a:t>
            </a:r>
          </a:p>
        </p:txBody>
      </p:sp>
      <p:pic>
        <p:nvPicPr>
          <p:cNvPr id="32" name="Picture 31" descr="skhynix.jpg"/>
          <p:cNvPicPr>
            <a:picLocks noChangeAspect="1"/>
          </p:cNvPicPr>
          <p:nvPr/>
        </p:nvPicPr>
        <p:blipFill>
          <a:blip r:embed="rId7"/>
          <a:srcRect t="1758" b="20215"/>
          <a:stretch>
            <a:fillRect/>
          </a:stretch>
        </p:blipFill>
        <p:spPr>
          <a:xfrm>
            <a:off x="8210092" y="5650992"/>
            <a:ext cx="3204362" cy="1783080"/>
          </a:xfrm>
          <a:prstGeom prst="rect">
            <a:avLst/>
          </a:prstGeom>
        </p:spPr>
      </p:pic>
      <p:sp>
        <p:nvSpPr>
          <p:cNvPr id="33" name="Rectangle 32"/>
          <p:cNvSpPr/>
          <p:nvPr/>
        </p:nvSpPr>
        <p:spPr>
          <a:xfrm>
            <a:off x="8210092" y="5650992"/>
            <a:ext cx="3204362" cy="1783080"/>
          </a:xfrm>
          <a:prstGeom prst="rect">
            <a:avLst/>
          </a:prstGeom>
          <a:noFill/>
          <a:ln w="9525">
            <a:solidFill>
              <a:srgbClr val="E2E2E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4" name="TextBox 33"/>
          <p:cNvSpPr txBox="1"/>
          <p:nvPr/>
        </p:nvSpPr>
        <p:spPr>
          <a:xfrm>
            <a:off x="8210092" y="7534656"/>
            <a:ext cx="3204362" cy="23774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800" b="1" spc="220">
                <a:solidFill>
                  <a:srgbClr val="8A8A8A"/>
                </a:solidFill>
                <a:latin typeface="Noto Sans KR"/>
              </a:rPr>
              <a:t>SEMICONDUCTOR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8210092" y="7735823"/>
            <a:ext cx="3204362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1250" b="1">
                <a:solidFill>
                  <a:srgbClr val="191919"/>
                </a:solidFill>
                <a:latin typeface="Noto Sans KR"/>
              </a:rPr>
              <a:t>SK하이닉스 스타일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1252728" y="7922361"/>
            <a:ext cx="10161727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850" b="0">
                <a:solidFill>
                  <a:srgbClr val="8A8A8A"/>
                </a:solidFill>
                <a:latin typeface="Noto Sans KR"/>
              </a:rPr>
              <a:t>※ 위 화면은 IDC.KR이 제작한 디자인 샘플이며, 해당 기업과의 제휴·거래 관계를 의미하지 않습니다.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1252728" y="8233257"/>
            <a:ext cx="5486400" cy="23774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800" b="0" spc="160">
                <a:solidFill>
                  <a:srgbClr val="BBBBBB"/>
                </a:solidFill>
                <a:latin typeface="Noto Sans KR"/>
              </a:rPr>
              <a:t>IDC.KR  ·  COMPANY PROFILE 2026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8708745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84048" cy="8708745"/>
          </a:xfrm>
          <a:prstGeom prst="rect">
            <a:avLst/>
          </a:prstGeom>
          <a:solidFill>
            <a:srgbClr val="19191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 rot="16200000">
            <a:off x="-1143000" y="6651345"/>
            <a:ext cx="2743200" cy="2926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ctr"/>
            <a:r>
              <a:rPr sz="850" spc="170">
                <a:solidFill>
                  <a:srgbClr val="8E8E8E"/>
                </a:solidFill>
                <a:latin typeface="Noto Sans KR"/>
              </a:rPr>
              <a:t>IDC.KR   ·  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52728" y="530352"/>
            <a:ext cx="8778240" cy="10515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4400" b="1" spc="-140">
                <a:solidFill>
                  <a:srgbClr val="191919"/>
                </a:solidFill>
                <a:latin typeface="Noto Sans KR"/>
              </a:rPr>
              <a:t>Sample Design (1/2)</a:t>
            </a:r>
          </a:p>
        </p:txBody>
      </p:sp>
      <p:sp>
        <p:nvSpPr>
          <p:cNvPr id="6" name="Rectangle 5"/>
          <p:cNvSpPr/>
          <p:nvPr/>
        </p:nvSpPr>
        <p:spPr>
          <a:xfrm>
            <a:off x="9082735" y="859536"/>
            <a:ext cx="566928" cy="20116"/>
          </a:xfrm>
          <a:prstGeom prst="rect">
            <a:avLst/>
          </a:prstGeom>
          <a:solidFill>
            <a:srgbClr val="19191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9814255" y="713232"/>
            <a:ext cx="1600200" cy="32918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30000"/>
              </a:lnSpc>
            </a:pPr>
            <a:r>
              <a:rPr sz="1250" b="1">
                <a:solidFill>
                  <a:srgbClr val="191919"/>
                </a:solidFill>
                <a:latin typeface="Noto Sans KR"/>
              </a:rPr>
              <a:t>업종별 샘플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52728" y="1645920"/>
            <a:ext cx="10161727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1600" b="1">
                <a:solidFill>
                  <a:srgbClr val="191919"/>
                </a:solidFill>
                <a:latin typeface="Noto Sans KR"/>
              </a:rPr>
              <a:t>업종마다 고객이 원하는 화면이 다릅니다</a:t>
            </a:r>
          </a:p>
        </p:txBody>
      </p:sp>
      <p:sp>
        <p:nvSpPr>
          <p:cNvPr id="9" name="Rectangle 8"/>
          <p:cNvSpPr/>
          <p:nvPr/>
        </p:nvSpPr>
        <p:spPr>
          <a:xfrm>
            <a:off x="1188719" y="2151888"/>
            <a:ext cx="3749039" cy="97536"/>
          </a:xfrm>
          <a:prstGeom prst="rect">
            <a:avLst/>
          </a:prstGeom>
          <a:solidFill>
            <a:srgbClr val="FFE86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1252728" y="2029968"/>
            <a:ext cx="10161727" cy="3048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1600" b="1">
                <a:solidFill>
                  <a:srgbClr val="191919"/>
                </a:solidFill>
                <a:latin typeface="Noto Sans KR"/>
              </a:rPr>
              <a:t>업종별 완성 샘플을 미리 보고 고르세요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252728" y="2468880"/>
            <a:ext cx="10161727" cy="31089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50000"/>
              </a:lnSpc>
            </a:pPr>
            <a:r>
              <a:rPr sz="1150" b="0">
                <a:solidFill>
                  <a:srgbClr val="555555"/>
                </a:solidFill>
                <a:latin typeface="Noto Sans KR"/>
              </a:rPr>
              <a:t>마음에 드는 샘플 번호만 알려주시면 그대로 제작합니다. 기획서가 없어도 됩니다.</a:t>
            </a:r>
          </a:p>
        </p:txBody>
      </p:sp>
      <p:pic>
        <p:nvPicPr>
          <p:cNvPr id="12" name="Picture 11" descr="law1.jpg"/>
          <p:cNvPicPr>
            <a:picLocks noChangeAspect="1"/>
          </p:cNvPicPr>
          <p:nvPr/>
        </p:nvPicPr>
        <p:blipFill>
          <a:blip r:embed="rId2"/>
          <a:srcRect t="1758" b="20215"/>
          <a:stretch>
            <a:fillRect/>
          </a:stretch>
        </p:blipFill>
        <p:spPr>
          <a:xfrm>
            <a:off x="1252728" y="3273552"/>
            <a:ext cx="3204362" cy="1783080"/>
          </a:xfrm>
          <a:prstGeom prst="rect">
            <a:avLst/>
          </a:prstGeom>
        </p:spPr>
      </p:pic>
      <p:sp>
        <p:nvSpPr>
          <p:cNvPr id="13" name="Rectangle 12"/>
          <p:cNvSpPr/>
          <p:nvPr/>
        </p:nvSpPr>
        <p:spPr>
          <a:xfrm>
            <a:off x="1252728" y="3273552"/>
            <a:ext cx="3204362" cy="1783080"/>
          </a:xfrm>
          <a:prstGeom prst="rect">
            <a:avLst/>
          </a:prstGeom>
          <a:noFill/>
          <a:ln w="9525">
            <a:solidFill>
              <a:srgbClr val="E2E2E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1252728" y="5157216"/>
            <a:ext cx="3204362" cy="23774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800" b="1" spc="220">
                <a:solidFill>
                  <a:srgbClr val="8A8A8A"/>
                </a:solidFill>
                <a:latin typeface="Noto Sans KR"/>
              </a:rPr>
              <a:t>LAW FIRM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252728" y="5358383"/>
            <a:ext cx="3204362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1250" b="1">
                <a:solidFill>
                  <a:srgbClr val="191919"/>
                </a:solidFill>
                <a:latin typeface="Noto Sans KR"/>
              </a:rPr>
              <a:t>변호사 · 법률사무소</a:t>
            </a:r>
          </a:p>
        </p:txBody>
      </p:sp>
      <p:pic>
        <p:nvPicPr>
          <p:cNvPr id="16" name="Picture 15" descr="law3.jpg"/>
          <p:cNvPicPr>
            <a:picLocks noChangeAspect="1"/>
          </p:cNvPicPr>
          <p:nvPr/>
        </p:nvPicPr>
        <p:blipFill>
          <a:blip r:embed="rId3"/>
          <a:srcRect t="1758" b="20215"/>
          <a:stretch>
            <a:fillRect/>
          </a:stretch>
        </p:blipFill>
        <p:spPr>
          <a:xfrm>
            <a:off x="4731410" y="3273552"/>
            <a:ext cx="3204362" cy="178308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>
          <a:xfrm>
            <a:off x="4731410" y="3273552"/>
            <a:ext cx="3204362" cy="1783080"/>
          </a:xfrm>
          <a:prstGeom prst="rect">
            <a:avLst/>
          </a:prstGeom>
          <a:noFill/>
          <a:ln w="9525">
            <a:solidFill>
              <a:srgbClr val="E2E2E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4731410" y="5157216"/>
            <a:ext cx="3204362" cy="23774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800" b="1" spc="220">
                <a:solidFill>
                  <a:srgbClr val="8A8A8A"/>
                </a:solidFill>
                <a:latin typeface="Noto Sans KR"/>
              </a:rPr>
              <a:t>LAW FIRM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731410" y="5358383"/>
            <a:ext cx="3204362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1250" b="1">
                <a:solidFill>
                  <a:srgbClr val="191919"/>
                </a:solidFill>
                <a:latin typeface="Noto Sans KR"/>
              </a:rPr>
              <a:t>법률 상담 예약형</a:t>
            </a:r>
          </a:p>
        </p:txBody>
      </p:sp>
      <p:pic>
        <p:nvPicPr>
          <p:cNvPr id="20" name="Picture 19" descr="re1.jpg"/>
          <p:cNvPicPr>
            <a:picLocks noChangeAspect="1"/>
          </p:cNvPicPr>
          <p:nvPr/>
        </p:nvPicPr>
        <p:blipFill>
          <a:blip r:embed="rId4"/>
          <a:srcRect t="1758" b="20215"/>
          <a:stretch>
            <a:fillRect/>
          </a:stretch>
        </p:blipFill>
        <p:spPr>
          <a:xfrm>
            <a:off x="8210092" y="3273552"/>
            <a:ext cx="3204362" cy="1783080"/>
          </a:xfrm>
          <a:prstGeom prst="rect">
            <a:avLst/>
          </a:prstGeom>
        </p:spPr>
      </p:pic>
      <p:sp>
        <p:nvSpPr>
          <p:cNvPr id="21" name="Rectangle 20"/>
          <p:cNvSpPr/>
          <p:nvPr/>
        </p:nvSpPr>
        <p:spPr>
          <a:xfrm>
            <a:off x="8210092" y="3273552"/>
            <a:ext cx="3204362" cy="1783080"/>
          </a:xfrm>
          <a:prstGeom prst="rect">
            <a:avLst/>
          </a:prstGeom>
          <a:noFill/>
          <a:ln w="9525">
            <a:solidFill>
              <a:srgbClr val="E2E2E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8210092" y="5157216"/>
            <a:ext cx="3204362" cy="23774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800" b="1" spc="220">
                <a:solidFill>
                  <a:srgbClr val="8A8A8A"/>
                </a:solidFill>
                <a:latin typeface="Noto Sans KR"/>
              </a:rPr>
              <a:t>REAL ESTATE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8210092" y="5358383"/>
            <a:ext cx="3204362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1250" b="1">
                <a:solidFill>
                  <a:srgbClr val="191919"/>
                </a:solidFill>
                <a:latin typeface="Noto Sans KR"/>
              </a:rPr>
              <a:t>부동산 · 직방 스타일</a:t>
            </a:r>
          </a:p>
        </p:txBody>
      </p:sp>
      <p:pic>
        <p:nvPicPr>
          <p:cNvPr id="24" name="Picture 23" descr="re3.jpg"/>
          <p:cNvPicPr>
            <a:picLocks noChangeAspect="1"/>
          </p:cNvPicPr>
          <p:nvPr/>
        </p:nvPicPr>
        <p:blipFill>
          <a:blip r:embed="rId5"/>
          <a:srcRect t="1758" b="20215"/>
          <a:stretch>
            <a:fillRect/>
          </a:stretch>
        </p:blipFill>
        <p:spPr>
          <a:xfrm>
            <a:off x="1252728" y="5650992"/>
            <a:ext cx="3204362" cy="1783080"/>
          </a:xfrm>
          <a:prstGeom prst="rect">
            <a:avLst/>
          </a:prstGeom>
        </p:spPr>
      </p:pic>
      <p:sp>
        <p:nvSpPr>
          <p:cNvPr id="25" name="Rectangle 24"/>
          <p:cNvSpPr/>
          <p:nvPr/>
        </p:nvSpPr>
        <p:spPr>
          <a:xfrm>
            <a:off x="1252728" y="5650992"/>
            <a:ext cx="3204362" cy="1783080"/>
          </a:xfrm>
          <a:prstGeom prst="rect">
            <a:avLst/>
          </a:prstGeom>
          <a:noFill/>
          <a:ln w="9525">
            <a:solidFill>
              <a:srgbClr val="E2E2E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1252728" y="7534656"/>
            <a:ext cx="3204362" cy="23774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800" b="1" spc="220">
                <a:solidFill>
                  <a:srgbClr val="8A8A8A"/>
                </a:solidFill>
                <a:latin typeface="Noto Sans KR"/>
              </a:rPr>
              <a:t>REAL ESTATE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1252728" y="7735823"/>
            <a:ext cx="3204362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1250" b="1">
                <a:solidFill>
                  <a:srgbClr val="191919"/>
                </a:solidFill>
                <a:latin typeface="Noto Sans KR"/>
              </a:rPr>
              <a:t>부동산 · 다방 스타일</a:t>
            </a:r>
          </a:p>
        </p:txBody>
      </p:sp>
      <p:pic>
        <p:nvPicPr>
          <p:cNvPr id="28" name="Picture 27" descr="mh1.jpg"/>
          <p:cNvPicPr>
            <a:picLocks noChangeAspect="1"/>
          </p:cNvPicPr>
          <p:nvPr/>
        </p:nvPicPr>
        <p:blipFill>
          <a:blip r:embed="rId6"/>
          <a:srcRect t="1758" b="20215"/>
          <a:stretch>
            <a:fillRect/>
          </a:stretch>
        </p:blipFill>
        <p:spPr>
          <a:xfrm>
            <a:off x="4731410" y="5650992"/>
            <a:ext cx="3204362" cy="1783080"/>
          </a:xfrm>
          <a:prstGeom prst="rect">
            <a:avLst/>
          </a:prstGeom>
        </p:spPr>
      </p:pic>
      <p:sp>
        <p:nvSpPr>
          <p:cNvPr id="29" name="Rectangle 28"/>
          <p:cNvSpPr/>
          <p:nvPr/>
        </p:nvSpPr>
        <p:spPr>
          <a:xfrm>
            <a:off x="4731410" y="5650992"/>
            <a:ext cx="3204362" cy="1783080"/>
          </a:xfrm>
          <a:prstGeom prst="rect">
            <a:avLst/>
          </a:prstGeom>
          <a:noFill/>
          <a:ln w="9525">
            <a:solidFill>
              <a:srgbClr val="E2E2E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TextBox 29"/>
          <p:cNvSpPr txBox="1"/>
          <p:nvPr/>
        </p:nvSpPr>
        <p:spPr>
          <a:xfrm>
            <a:off x="4731410" y="7534656"/>
            <a:ext cx="3204362" cy="23774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800" b="1" spc="220">
                <a:solidFill>
                  <a:srgbClr val="8A8A8A"/>
                </a:solidFill>
                <a:latin typeface="Noto Sans KR"/>
              </a:rPr>
              <a:t>MODEL HOUSE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4731410" y="7735823"/>
            <a:ext cx="3204362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1250" b="1">
                <a:solidFill>
                  <a:srgbClr val="191919"/>
                </a:solidFill>
                <a:latin typeface="Noto Sans KR"/>
              </a:rPr>
              <a:t>모델하우스 · 분양</a:t>
            </a:r>
          </a:p>
        </p:txBody>
      </p:sp>
      <p:pic>
        <p:nvPicPr>
          <p:cNvPr id="32" name="Picture 31" descr="med1.jpg"/>
          <p:cNvPicPr>
            <a:picLocks noChangeAspect="1"/>
          </p:cNvPicPr>
          <p:nvPr/>
        </p:nvPicPr>
        <p:blipFill>
          <a:blip r:embed="rId7"/>
          <a:srcRect t="1758" b="20215"/>
          <a:stretch>
            <a:fillRect/>
          </a:stretch>
        </p:blipFill>
        <p:spPr>
          <a:xfrm>
            <a:off x="8210092" y="5650992"/>
            <a:ext cx="3204362" cy="1783080"/>
          </a:xfrm>
          <a:prstGeom prst="rect">
            <a:avLst/>
          </a:prstGeom>
        </p:spPr>
      </p:pic>
      <p:sp>
        <p:nvSpPr>
          <p:cNvPr id="33" name="Rectangle 32"/>
          <p:cNvSpPr/>
          <p:nvPr/>
        </p:nvSpPr>
        <p:spPr>
          <a:xfrm>
            <a:off x="8210092" y="5650992"/>
            <a:ext cx="3204362" cy="1783080"/>
          </a:xfrm>
          <a:prstGeom prst="rect">
            <a:avLst/>
          </a:prstGeom>
          <a:noFill/>
          <a:ln w="9525">
            <a:solidFill>
              <a:srgbClr val="E2E2E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4" name="TextBox 33"/>
          <p:cNvSpPr txBox="1"/>
          <p:nvPr/>
        </p:nvSpPr>
        <p:spPr>
          <a:xfrm>
            <a:off x="8210092" y="7534656"/>
            <a:ext cx="3204362" cy="23774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800" b="1" spc="220">
                <a:solidFill>
                  <a:srgbClr val="8A8A8A"/>
                </a:solidFill>
                <a:latin typeface="Noto Sans KR"/>
              </a:rPr>
              <a:t>CLINIC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8210092" y="7735823"/>
            <a:ext cx="3204362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1250" b="1">
                <a:solidFill>
                  <a:srgbClr val="191919"/>
                </a:solidFill>
                <a:latin typeface="Noto Sans KR"/>
              </a:rPr>
              <a:t>피부과 · 성형외과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1252728" y="8233257"/>
            <a:ext cx="5486400" cy="23774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800" b="0" spc="160">
                <a:solidFill>
                  <a:srgbClr val="BBBBBB"/>
                </a:solidFill>
                <a:latin typeface="Noto Sans KR"/>
              </a:rPr>
              <a:t>IDC.KR  ·  COMPANY PROFILE 2026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8708745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84048" cy="8708745"/>
          </a:xfrm>
          <a:prstGeom prst="rect">
            <a:avLst/>
          </a:prstGeom>
          <a:solidFill>
            <a:srgbClr val="19191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 rot="16200000">
            <a:off x="-1143000" y="6651345"/>
            <a:ext cx="2743200" cy="2926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ctr"/>
            <a:r>
              <a:rPr sz="850" spc="170">
                <a:solidFill>
                  <a:srgbClr val="8E8E8E"/>
                </a:solidFill>
                <a:latin typeface="Noto Sans KR"/>
              </a:rPr>
              <a:t>IDC.KR   ·  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52728" y="530352"/>
            <a:ext cx="8778240" cy="10515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4400" b="1" spc="-140">
                <a:solidFill>
                  <a:srgbClr val="191919"/>
                </a:solidFill>
                <a:latin typeface="Noto Sans KR"/>
              </a:rPr>
              <a:t>Sample Design (2/2)</a:t>
            </a:r>
          </a:p>
        </p:txBody>
      </p:sp>
      <p:sp>
        <p:nvSpPr>
          <p:cNvPr id="6" name="Rectangle 5"/>
          <p:cNvSpPr/>
          <p:nvPr/>
        </p:nvSpPr>
        <p:spPr>
          <a:xfrm>
            <a:off x="9082735" y="859536"/>
            <a:ext cx="566928" cy="20116"/>
          </a:xfrm>
          <a:prstGeom prst="rect">
            <a:avLst/>
          </a:prstGeom>
          <a:solidFill>
            <a:srgbClr val="19191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9814255" y="713232"/>
            <a:ext cx="1600200" cy="32918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30000"/>
              </a:lnSpc>
            </a:pPr>
            <a:r>
              <a:rPr sz="1250" b="1">
                <a:solidFill>
                  <a:srgbClr val="191919"/>
                </a:solidFill>
                <a:latin typeface="Noto Sans KR"/>
              </a:rPr>
              <a:t>업종별 샘플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52728" y="1645920"/>
            <a:ext cx="10161727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1600" b="1">
                <a:solidFill>
                  <a:srgbClr val="191919"/>
                </a:solidFill>
                <a:latin typeface="Noto Sans KR"/>
              </a:rPr>
              <a:t>업종마다 고객이 원하는 화면이 다릅니다</a:t>
            </a:r>
          </a:p>
        </p:txBody>
      </p:sp>
      <p:sp>
        <p:nvSpPr>
          <p:cNvPr id="9" name="Rectangle 8"/>
          <p:cNvSpPr/>
          <p:nvPr/>
        </p:nvSpPr>
        <p:spPr>
          <a:xfrm>
            <a:off x="1188719" y="2151888"/>
            <a:ext cx="3749039" cy="97536"/>
          </a:xfrm>
          <a:prstGeom prst="rect">
            <a:avLst/>
          </a:prstGeom>
          <a:solidFill>
            <a:srgbClr val="FFE86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1252728" y="2029968"/>
            <a:ext cx="10161727" cy="3048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1600" b="1">
                <a:solidFill>
                  <a:srgbClr val="191919"/>
                </a:solidFill>
                <a:latin typeface="Noto Sans KR"/>
              </a:rPr>
              <a:t>업종별 완성 샘플을 미리 보고 고르세요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252728" y="2468880"/>
            <a:ext cx="10161727" cy="31089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50000"/>
              </a:lnSpc>
            </a:pPr>
            <a:r>
              <a:rPr sz="1150" b="0">
                <a:solidFill>
                  <a:srgbClr val="555555"/>
                </a:solidFill>
                <a:latin typeface="Noto Sans KR"/>
              </a:rPr>
              <a:t>마음에 드는 샘플 번호만 알려주시면 그대로 제작합니다. 기획서가 없어도 됩니다.</a:t>
            </a:r>
          </a:p>
        </p:txBody>
      </p:sp>
      <p:pic>
        <p:nvPicPr>
          <p:cNvPr id="12" name="Picture 11" descr="med3.jpg"/>
          <p:cNvPicPr>
            <a:picLocks noChangeAspect="1"/>
          </p:cNvPicPr>
          <p:nvPr/>
        </p:nvPicPr>
        <p:blipFill>
          <a:blip r:embed="rId2"/>
          <a:srcRect t="1758" b="20215"/>
          <a:stretch>
            <a:fillRect/>
          </a:stretch>
        </p:blipFill>
        <p:spPr>
          <a:xfrm>
            <a:off x="1252728" y="3273552"/>
            <a:ext cx="3204362" cy="1783080"/>
          </a:xfrm>
          <a:prstGeom prst="rect">
            <a:avLst/>
          </a:prstGeom>
        </p:spPr>
      </p:pic>
      <p:sp>
        <p:nvSpPr>
          <p:cNvPr id="13" name="Rectangle 12"/>
          <p:cNvSpPr/>
          <p:nvPr/>
        </p:nvSpPr>
        <p:spPr>
          <a:xfrm>
            <a:off x="1252728" y="3273552"/>
            <a:ext cx="3204362" cy="1783080"/>
          </a:xfrm>
          <a:prstGeom prst="rect">
            <a:avLst/>
          </a:prstGeom>
          <a:noFill/>
          <a:ln w="9525">
            <a:solidFill>
              <a:srgbClr val="E2E2E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1252728" y="5157216"/>
            <a:ext cx="3204362" cy="23774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800" b="1" spc="220">
                <a:solidFill>
                  <a:srgbClr val="8A8A8A"/>
                </a:solidFill>
                <a:latin typeface="Noto Sans KR"/>
              </a:rPr>
              <a:t>CLINIC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252728" y="5358383"/>
            <a:ext cx="3204362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1250" b="1">
                <a:solidFill>
                  <a:srgbClr val="191919"/>
                </a:solidFill>
                <a:latin typeface="Noto Sans KR"/>
              </a:rPr>
              <a:t>성형외과 상담형</a:t>
            </a:r>
          </a:p>
        </p:txBody>
      </p:sp>
      <p:pic>
        <p:nvPicPr>
          <p:cNvPr id="16" name="Picture 15" descr="dn1.jpg"/>
          <p:cNvPicPr>
            <a:picLocks noChangeAspect="1"/>
          </p:cNvPicPr>
          <p:nvPr/>
        </p:nvPicPr>
        <p:blipFill>
          <a:blip r:embed="rId3"/>
          <a:srcRect t="1758" b="20215"/>
          <a:stretch>
            <a:fillRect/>
          </a:stretch>
        </p:blipFill>
        <p:spPr>
          <a:xfrm>
            <a:off x="4731410" y="3273552"/>
            <a:ext cx="3204362" cy="178308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>
          <a:xfrm>
            <a:off x="4731410" y="3273552"/>
            <a:ext cx="3204362" cy="1783080"/>
          </a:xfrm>
          <a:prstGeom prst="rect">
            <a:avLst/>
          </a:prstGeom>
          <a:noFill/>
          <a:ln w="9525">
            <a:solidFill>
              <a:srgbClr val="E2E2E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4731410" y="5157216"/>
            <a:ext cx="3204362" cy="23774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800" b="1" spc="220">
                <a:solidFill>
                  <a:srgbClr val="8A8A8A"/>
                </a:solidFill>
                <a:latin typeface="Noto Sans KR"/>
              </a:rPr>
              <a:t>DENTAL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731410" y="5358383"/>
            <a:ext cx="3204362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1250" b="1">
                <a:solidFill>
                  <a:srgbClr val="191919"/>
                </a:solidFill>
                <a:latin typeface="Noto Sans KR"/>
              </a:rPr>
              <a:t>치과</a:t>
            </a:r>
          </a:p>
        </p:txBody>
      </p:sp>
      <p:pic>
        <p:nvPicPr>
          <p:cNvPr id="20" name="Picture 19" descr="hr1.jpg"/>
          <p:cNvPicPr>
            <a:picLocks noChangeAspect="1"/>
          </p:cNvPicPr>
          <p:nvPr/>
        </p:nvPicPr>
        <p:blipFill>
          <a:blip r:embed="rId4"/>
          <a:srcRect t="1758" b="20215"/>
          <a:stretch>
            <a:fillRect/>
          </a:stretch>
        </p:blipFill>
        <p:spPr>
          <a:xfrm>
            <a:off x="8210092" y="3273552"/>
            <a:ext cx="3204362" cy="1783080"/>
          </a:xfrm>
          <a:prstGeom prst="rect">
            <a:avLst/>
          </a:prstGeom>
        </p:spPr>
      </p:pic>
      <p:sp>
        <p:nvSpPr>
          <p:cNvPr id="21" name="Rectangle 20"/>
          <p:cNvSpPr/>
          <p:nvPr/>
        </p:nvSpPr>
        <p:spPr>
          <a:xfrm>
            <a:off x="8210092" y="3273552"/>
            <a:ext cx="3204362" cy="1783080"/>
          </a:xfrm>
          <a:prstGeom prst="rect">
            <a:avLst/>
          </a:prstGeom>
          <a:noFill/>
          <a:ln w="9525">
            <a:solidFill>
              <a:srgbClr val="E2E2E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8210092" y="5157216"/>
            <a:ext cx="3204362" cy="23774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800" b="1" spc="220">
                <a:solidFill>
                  <a:srgbClr val="8A8A8A"/>
                </a:solidFill>
                <a:latin typeface="Noto Sans KR"/>
              </a:rPr>
              <a:t>RECRUIT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8210092" y="5358383"/>
            <a:ext cx="3204362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1250" b="1">
                <a:solidFill>
                  <a:srgbClr val="191919"/>
                </a:solidFill>
                <a:latin typeface="Noto Sans KR"/>
              </a:rPr>
              <a:t>구인구직 사이트</a:t>
            </a:r>
          </a:p>
        </p:txBody>
      </p:sp>
      <p:pic>
        <p:nvPicPr>
          <p:cNvPr id="24" name="Picture 23" descr="fr1.jpg"/>
          <p:cNvPicPr>
            <a:picLocks noChangeAspect="1"/>
          </p:cNvPicPr>
          <p:nvPr/>
        </p:nvPicPr>
        <p:blipFill>
          <a:blip r:embed="rId5"/>
          <a:srcRect t="1758" b="20215"/>
          <a:stretch>
            <a:fillRect/>
          </a:stretch>
        </p:blipFill>
        <p:spPr>
          <a:xfrm>
            <a:off x="1252728" y="5650992"/>
            <a:ext cx="3204362" cy="1783080"/>
          </a:xfrm>
          <a:prstGeom prst="rect">
            <a:avLst/>
          </a:prstGeom>
        </p:spPr>
      </p:pic>
      <p:sp>
        <p:nvSpPr>
          <p:cNvPr id="25" name="Rectangle 24"/>
          <p:cNvSpPr/>
          <p:nvPr/>
        </p:nvSpPr>
        <p:spPr>
          <a:xfrm>
            <a:off x="1252728" y="5650992"/>
            <a:ext cx="3204362" cy="1783080"/>
          </a:xfrm>
          <a:prstGeom prst="rect">
            <a:avLst/>
          </a:prstGeom>
          <a:noFill/>
          <a:ln w="9525">
            <a:solidFill>
              <a:srgbClr val="E2E2E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1252728" y="7534656"/>
            <a:ext cx="3204362" cy="23774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800" b="1" spc="220">
                <a:solidFill>
                  <a:srgbClr val="8A8A8A"/>
                </a:solidFill>
                <a:latin typeface="Noto Sans KR"/>
              </a:rPr>
              <a:t>FRANCHISE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1252728" y="7735823"/>
            <a:ext cx="3204362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1250" b="1">
                <a:solidFill>
                  <a:srgbClr val="191919"/>
                </a:solidFill>
                <a:latin typeface="Noto Sans KR"/>
              </a:rPr>
              <a:t>프랜차이즈 가맹점 모집</a:t>
            </a:r>
          </a:p>
        </p:txBody>
      </p:sp>
      <p:pic>
        <p:nvPicPr>
          <p:cNvPr id="28" name="Picture 27" descr="fr3.jpg"/>
          <p:cNvPicPr>
            <a:picLocks noChangeAspect="1"/>
          </p:cNvPicPr>
          <p:nvPr/>
        </p:nvPicPr>
        <p:blipFill>
          <a:blip r:embed="rId6"/>
          <a:srcRect t="1758" b="20215"/>
          <a:stretch>
            <a:fillRect/>
          </a:stretch>
        </p:blipFill>
        <p:spPr>
          <a:xfrm>
            <a:off x="4731410" y="5650992"/>
            <a:ext cx="3204362" cy="1783080"/>
          </a:xfrm>
          <a:prstGeom prst="rect">
            <a:avLst/>
          </a:prstGeom>
        </p:spPr>
      </p:pic>
      <p:sp>
        <p:nvSpPr>
          <p:cNvPr id="29" name="Rectangle 28"/>
          <p:cNvSpPr/>
          <p:nvPr/>
        </p:nvSpPr>
        <p:spPr>
          <a:xfrm>
            <a:off x="4731410" y="5650992"/>
            <a:ext cx="3204362" cy="1783080"/>
          </a:xfrm>
          <a:prstGeom prst="rect">
            <a:avLst/>
          </a:prstGeom>
          <a:noFill/>
          <a:ln w="9525">
            <a:solidFill>
              <a:srgbClr val="E2E2E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TextBox 29"/>
          <p:cNvSpPr txBox="1"/>
          <p:nvPr/>
        </p:nvSpPr>
        <p:spPr>
          <a:xfrm>
            <a:off x="4731410" y="7534656"/>
            <a:ext cx="3204362" cy="23774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800" b="1" spc="220">
                <a:solidFill>
                  <a:srgbClr val="8A8A8A"/>
                </a:solidFill>
                <a:latin typeface="Noto Sans KR"/>
              </a:rPr>
              <a:t>FRANCHISE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4731410" y="7735823"/>
            <a:ext cx="3204362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1250" b="1">
                <a:solidFill>
                  <a:srgbClr val="191919"/>
                </a:solidFill>
                <a:latin typeface="Noto Sans KR"/>
              </a:rPr>
              <a:t>프랜차이즈 · 요리</a:t>
            </a:r>
          </a:p>
        </p:txBody>
      </p:sp>
      <p:pic>
        <p:nvPicPr>
          <p:cNvPr id="32" name="Picture 31" descr="sh1.jpg"/>
          <p:cNvPicPr>
            <a:picLocks noChangeAspect="1"/>
          </p:cNvPicPr>
          <p:nvPr/>
        </p:nvPicPr>
        <p:blipFill>
          <a:blip r:embed="rId7"/>
          <a:srcRect t="1758" b="20215"/>
          <a:stretch>
            <a:fillRect/>
          </a:stretch>
        </p:blipFill>
        <p:spPr>
          <a:xfrm>
            <a:off x="8210092" y="5650992"/>
            <a:ext cx="3204362" cy="1783080"/>
          </a:xfrm>
          <a:prstGeom prst="rect">
            <a:avLst/>
          </a:prstGeom>
        </p:spPr>
      </p:pic>
      <p:sp>
        <p:nvSpPr>
          <p:cNvPr id="33" name="Rectangle 32"/>
          <p:cNvSpPr/>
          <p:nvPr/>
        </p:nvSpPr>
        <p:spPr>
          <a:xfrm>
            <a:off x="8210092" y="5650992"/>
            <a:ext cx="3204362" cy="1783080"/>
          </a:xfrm>
          <a:prstGeom prst="rect">
            <a:avLst/>
          </a:prstGeom>
          <a:noFill/>
          <a:ln w="9525">
            <a:solidFill>
              <a:srgbClr val="E2E2E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4" name="TextBox 33"/>
          <p:cNvSpPr txBox="1"/>
          <p:nvPr/>
        </p:nvSpPr>
        <p:spPr>
          <a:xfrm>
            <a:off x="8210092" y="7534656"/>
            <a:ext cx="3204362" cy="23774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800" b="1" spc="220">
                <a:solidFill>
                  <a:srgbClr val="8A8A8A"/>
                </a:solidFill>
                <a:latin typeface="Noto Sans KR"/>
              </a:rPr>
              <a:t>COMMERCE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8210092" y="7735823"/>
            <a:ext cx="3204362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1250" b="1">
                <a:solidFill>
                  <a:srgbClr val="191919"/>
                </a:solidFill>
                <a:latin typeface="Noto Sans KR"/>
              </a:rPr>
              <a:t>쇼핑몰 · 대기업몰 수준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1252728" y="8233257"/>
            <a:ext cx="5486400" cy="23774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800" b="0" spc="160">
                <a:solidFill>
                  <a:srgbClr val="BBBBBB"/>
                </a:solidFill>
                <a:latin typeface="Noto Sans KR"/>
              </a:rPr>
              <a:t>IDC.KR  ·  COMPANY PROFILE 2026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8708745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84048" cy="8708745"/>
          </a:xfrm>
          <a:prstGeom prst="rect">
            <a:avLst/>
          </a:prstGeom>
          <a:solidFill>
            <a:srgbClr val="19191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 rot="16200000">
            <a:off x="-1143000" y="6651345"/>
            <a:ext cx="2743200" cy="2926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ctr"/>
            <a:r>
              <a:rPr sz="850" spc="170">
                <a:solidFill>
                  <a:srgbClr val="8E8E8E"/>
                </a:solidFill>
                <a:latin typeface="Noto Sans KR"/>
              </a:rPr>
              <a:t>IDC.KR   ·  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52728" y="530352"/>
            <a:ext cx="8778240" cy="10515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4400" b="1" spc="-140">
                <a:solidFill>
                  <a:srgbClr val="191919"/>
                </a:solidFill>
                <a:latin typeface="Noto Sans KR"/>
              </a:rPr>
              <a:t>15 Free Benefits</a:t>
            </a:r>
          </a:p>
        </p:txBody>
      </p:sp>
      <p:sp>
        <p:nvSpPr>
          <p:cNvPr id="6" name="Rectangle 5"/>
          <p:cNvSpPr/>
          <p:nvPr/>
        </p:nvSpPr>
        <p:spPr>
          <a:xfrm>
            <a:off x="9082735" y="859536"/>
            <a:ext cx="566928" cy="20116"/>
          </a:xfrm>
          <a:prstGeom prst="rect">
            <a:avLst/>
          </a:prstGeom>
          <a:solidFill>
            <a:srgbClr val="19191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9814255" y="713232"/>
            <a:ext cx="1600200" cy="32918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30000"/>
              </a:lnSpc>
            </a:pPr>
            <a:r>
              <a:rPr sz="1250" b="1">
                <a:solidFill>
                  <a:srgbClr val="191919"/>
                </a:solidFill>
                <a:latin typeface="Noto Sans KR"/>
              </a:rPr>
              <a:t>무료 혜택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52728" y="1645920"/>
            <a:ext cx="10161727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1600" b="1">
                <a:solidFill>
                  <a:srgbClr val="191919"/>
                </a:solidFill>
                <a:latin typeface="Noto Sans KR"/>
              </a:rPr>
              <a:t>홈페이지 제작 시 15가지 무료 혜택을</a:t>
            </a:r>
          </a:p>
        </p:txBody>
      </p:sp>
      <p:sp>
        <p:nvSpPr>
          <p:cNvPr id="9" name="Rectangle 8"/>
          <p:cNvSpPr/>
          <p:nvPr/>
        </p:nvSpPr>
        <p:spPr>
          <a:xfrm>
            <a:off x="1188719" y="2151888"/>
            <a:ext cx="2798064" cy="97536"/>
          </a:xfrm>
          <a:prstGeom prst="rect">
            <a:avLst/>
          </a:prstGeom>
          <a:solidFill>
            <a:srgbClr val="FFE86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1252728" y="2029968"/>
            <a:ext cx="10161727" cy="3048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1600" b="1">
                <a:solidFill>
                  <a:srgbClr val="191919"/>
                </a:solidFill>
                <a:latin typeface="Noto Sans KR"/>
              </a:rPr>
              <a:t>모두 제작비 안에 담았습니다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252728" y="2468880"/>
            <a:ext cx="10161727" cy="31089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50000"/>
              </a:lnSpc>
            </a:pPr>
            <a:r>
              <a:rPr sz="1150" b="0">
                <a:solidFill>
                  <a:srgbClr val="555555"/>
                </a:solidFill>
                <a:latin typeface="Noto Sans KR"/>
              </a:rPr>
              <a:t>따로 결제하면 300만원이 넘는 제작 필수 항목들을, IDC.KR은 기본으로 제공합니다.</a:t>
            </a:r>
          </a:p>
        </p:txBody>
      </p:sp>
      <p:sp>
        <p:nvSpPr>
          <p:cNvPr id="12" name="Rectangle 11"/>
          <p:cNvSpPr/>
          <p:nvPr/>
        </p:nvSpPr>
        <p:spPr>
          <a:xfrm>
            <a:off x="1252728" y="3163824"/>
            <a:ext cx="1812889" cy="1481328"/>
          </a:xfrm>
          <a:prstGeom prst="rect">
            <a:avLst/>
          </a:prstGeom>
          <a:solidFill>
            <a:srgbClr val="19191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13" name="Picture 12" descr="host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72184" y="3346704"/>
            <a:ext cx="566928" cy="566928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1472184" y="4023360"/>
            <a:ext cx="1501993" cy="32918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8000"/>
              </a:lnSpc>
            </a:pPr>
            <a:r>
              <a:rPr sz="1250" b="1">
                <a:solidFill>
                  <a:srgbClr val="FFFFFF"/>
                </a:solidFill>
                <a:latin typeface="Noto Sans KR"/>
              </a:rPr>
              <a:t>호스팅 2년 무료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72184" y="4352544"/>
            <a:ext cx="1447129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950" b="0">
                <a:solidFill>
                  <a:srgbClr val="C9C9C9"/>
                </a:solidFill>
                <a:latin typeface="Noto Sans KR"/>
              </a:rPr>
              <a:t>고사양 SSD · 트래픽 넉넉</a:t>
            </a:r>
          </a:p>
        </p:txBody>
      </p:sp>
      <p:sp>
        <p:nvSpPr>
          <p:cNvPr id="16" name="Rectangle 15"/>
          <p:cNvSpPr/>
          <p:nvPr/>
        </p:nvSpPr>
        <p:spPr>
          <a:xfrm>
            <a:off x="3339937" y="3163824"/>
            <a:ext cx="1812889" cy="1481328"/>
          </a:xfrm>
          <a:prstGeom prst="rect">
            <a:avLst/>
          </a:prstGeom>
          <a:solidFill>
            <a:srgbClr val="19191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17" name="Picture 16" descr="gear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59393" y="3346704"/>
            <a:ext cx="566928" cy="566928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3559393" y="4023360"/>
            <a:ext cx="1501993" cy="32918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8000"/>
              </a:lnSpc>
            </a:pPr>
            <a:r>
              <a:rPr sz="1250" b="1">
                <a:solidFill>
                  <a:srgbClr val="FFFFFF"/>
                </a:solidFill>
                <a:latin typeface="Noto Sans KR"/>
              </a:rPr>
              <a:t>유지보수 2년 무료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3559393" y="4352544"/>
            <a:ext cx="1447129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950" b="0">
                <a:solidFill>
                  <a:srgbClr val="C9C9C9"/>
                </a:solidFill>
                <a:latin typeface="Noto Sans KR"/>
              </a:rPr>
              <a:t>오류 수정 · 콘텐츠 교체</a:t>
            </a:r>
          </a:p>
        </p:txBody>
      </p:sp>
      <p:sp>
        <p:nvSpPr>
          <p:cNvPr id="20" name="Rectangle 19"/>
          <p:cNvSpPr/>
          <p:nvPr/>
        </p:nvSpPr>
        <p:spPr>
          <a:xfrm>
            <a:off x="5427146" y="3163824"/>
            <a:ext cx="1812889" cy="1481328"/>
          </a:xfrm>
          <a:prstGeom prst="rect">
            <a:avLst/>
          </a:prstGeom>
          <a:solidFill>
            <a:srgbClr val="19191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21" name="Picture 20" descr="glob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46602" y="3346704"/>
            <a:ext cx="566928" cy="566928"/>
          </a:xfrm>
          <a:prstGeom prst="rect">
            <a:avLst/>
          </a:prstGeom>
        </p:spPr>
      </p:pic>
      <p:sp>
        <p:nvSpPr>
          <p:cNvPr id="22" name="TextBox 21"/>
          <p:cNvSpPr txBox="1"/>
          <p:nvPr/>
        </p:nvSpPr>
        <p:spPr>
          <a:xfrm>
            <a:off x="5646602" y="4023360"/>
            <a:ext cx="1501993" cy="32918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8000"/>
              </a:lnSpc>
            </a:pPr>
            <a:r>
              <a:rPr sz="1250" b="1">
                <a:solidFill>
                  <a:srgbClr val="FFFFFF"/>
                </a:solidFill>
                <a:latin typeface="Noto Sans KR"/>
              </a:rPr>
              <a:t>도메인 1년 무료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5646602" y="4352544"/>
            <a:ext cx="1447129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950" b="0">
                <a:solidFill>
                  <a:srgbClr val="C9C9C9"/>
                </a:solidFill>
                <a:latin typeface="Noto Sans KR"/>
              </a:rPr>
              <a:t>co.kr · com · net 지원</a:t>
            </a:r>
          </a:p>
        </p:txBody>
      </p:sp>
      <p:sp>
        <p:nvSpPr>
          <p:cNvPr id="24" name="Rectangle 23"/>
          <p:cNvSpPr/>
          <p:nvPr/>
        </p:nvSpPr>
        <p:spPr>
          <a:xfrm>
            <a:off x="7514356" y="3163824"/>
            <a:ext cx="1812889" cy="1481328"/>
          </a:xfrm>
          <a:prstGeom prst="rect">
            <a:avLst/>
          </a:prstGeom>
          <a:solidFill>
            <a:srgbClr val="19191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25" name="Picture 24" descr="lang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733812" y="3346704"/>
            <a:ext cx="566928" cy="566928"/>
          </a:xfrm>
          <a:prstGeom prst="rect">
            <a:avLst/>
          </a:prstGeom>
        </p:spPr>
      </p:pic>
      <p:sp>
        <p:nvSpPr>
          <p:cNvPr id="26" name="TextBox 25"/>
          <p:cNvSpPr txBox="1"/>
          <p:nvPr/>
        </p:nvSpPr>
        <p:spPr>
          <a:xfrm>
            <a:off x="7733812" y="4023360"/>
            <a:ext cx="1501993" cy="32918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8000"/>
              </a:lnSpc>
            </a:pPr>
            <a:r>
              <a:rPr sz="1250" b="1">
                <a:solidFill>
                  <a:srgbClr val="FFFFFF"/>
                </a:solidFill>
                <a:latin typeface="Noto Sans KR"/>
              </a:rPr>
              <a:t>다국어 3개국 무료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7733812" y="4352544"/>
            <a:ext cx="1447129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950" b="0">
                <a:solidFill>
                  <a:srgbClr val="C9C9C9"/>
                </a:solidFill>
                <a:latin typeface="Noto Sans KR"/>
              </a:rPr>
              <a:t>영어 · 일어 · 중국어</a:t>
            </a:r>
          </a:p>
        </p:txBody>
      </p:sp>
      <p:sp>
        <p:nvSpPr>
          <p:cNvPr id="28" name="Rectangle 27"/>
          <p:cNvSpPr/>
          <p:nvPr/>
        </p:nvSpPr>
        <p:spPr>
          <a:xfrm>
            <a:off x="9601565" y="3163824"/>
            <a:ext cx="1812889" cy="1481328"/>
          </a:xfrm>
          <a:prstGeom prst="rect">
            <a:avLst/>
          </a:prstGeom>
          <a:solidFill>
            <a:srgbClr val="19191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29" name="Picture 28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821021" y="3346704"/>
            <a:ext cx="566928" cy="566928"/>
          </a:xfrm>
          <a:prstGeom prst="rect">
            <a:avLst/>
          </a:prstGeom>
        </p:spPr>
      </p:pic>
      <p:sp>
        <p:nvSpPr>
          <p:cNvPr id="30" name="TextBox 29"/>
          <p:cNvSpPr txBox="1"/>
          <p:nvPr/>
        </p:nvSpPr>
        <p:spPr>
          <a:xfrm>
            <a:off x="9821021" y="4023360"/>
            <a:ext cx="1501993" cy="32918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8000"/>
              </a:lnSpc>
            </a:pPr>
            <a:r>
              <a:rPr sz="1250" b="1">
                <a:solidFill>
                  <a:srgbClr val="FFFFFF"/>
                </a:solidFill>
                <a:latin typeface="Noto Sans KR"/>
              </a:rPr>
              <a:t>정품 이미지 무제한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9821021" y="4352544"/>
            <a:ext cx="1447129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950" b="0">
                <a:solidFill>
                  <a:srgbClr val="C9C9C9"/>
                </a:solidFill>
                <a:latin typeface="Noto Sans KR"/>
              </a:rPr>
              <a:t>상업용 라이선스 이미지</a:t>
            </a:r>
          </a:p>
        </p:txBody>
      </p:sp>
      <p:sp>
        <p:nvSpPr>
          <p:cNvPr id="32" name="Rectangle 31"/>
          <p:cNvSpPr/>
          <p:nvPr/>
        </p:nvSpPr>
        <p:spPr>
          <a:xfrm>
            <a:off x="1252728" y="4809744"/>
            <a:ext cx="1812889" cy="1481328"/>
          </a:xfrm>
          <a:prstGeom prst="rect">
            <a:avLst/>
          </a:prstGeom>
          <a:solidFill>
            <a:srgbClr val="F6F6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3" name="Picture 32" descr="lock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472184" y="4992624"/>
            <a:ext cx="566928" cy="566928"/>
          </a:xfrm>
          <a:prstGeom prst="rect">
            <a:avLst/>
          </a:prstGeom>
        </p:spPr>
      </p:pic>
      <p:sp>
        <p:nvSpPr>
          <p:cNvPr id="34" name="TextBox 33"/>
          <p:cNvSpPr txBox="1"/>
          <p:nvPr/>
        </p:nvSpPr>
        <p:spPr>
          <a:xfrm>
            <a:off x="1472184" y="5669279"/>
            <a:ext cx="1501993" cy="32918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8000"/>
              </a:lnSpc>
            </a:pPr>
            <a:r>
              <a:rPr sz="1250" b="1">
                <a:solidFill>
                  <a:srgbClr val="191919"/>
                </a:solidFill>
                <a:latin typeface="Noto Sans KR"/>
              </a:rPr>
              <a:t>보안서버 SSL 2년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1472184" y="5998464"/>
            <a:ext cx="1447129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950" b="0">
                <a:solidFill>
                  <a:srgbClr val="555555"/>
                </a:solidFill>
                <a:latin typeface="Noto Sans KR"/>
              </a:rPr>
              <a:t>https 암호화 · SEO 상승</a:t>
            </a:r>
          </a:p>
        </p:txBody>
      </p:sp>
      <p:sp>
        <p:nvSpPr>
          <p:cNvPr id="36" name="Rectangle 35"/>
          <p:cNvSpPr/>
          <p:nvPr/>
        </p:nvSpPr>
        <p:spPr>
          <a:xfrm>
            <a:off x="3339937" y="4809744"/>
            <a:ext cx="1812889" cy="1481328"/>
          </a:xfrm>
          <a:prstGeom prst="rect">
            <a:avLst/>
          </a:prstGeom>
          <a:solidFill>
            <a:srgbClr val="F6F6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7" name="Picture 36" descr="bot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559393" y="4992624"/>
            <a:ext cx="566928" cy="566928"/>
          </a:xfrm>
          <a:prstGeom prst="rect">
            <a:avLst/>
          </a:prstGeom>
        </p:spPr>
      </p:pic>
      <p:sp>
        <p:nvSpPr>
          <p:cNvPr id="38" name="TextBox 37"/>
          <p:cNvSpPr txBox="1"/>
          <p:nvPr/>
        </p:nvSpPr>
        <p:spPr>
          <a:xfrm>
            <a:off x="3559393" y="5669279"/>
            <a:ext cx="1501993" cy="32918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8000"/>
              </a:lnSpc>
            </a:pPr>
            <a:r>
              <a:rPr sz="1250" b="1">
                <a:solidFill>
                  <a:srgbClr val="191919"/>
                </a:solidFill>
                <a:latin typeface="Noto Sans KR"/>
              </a:rPr>
              <a:t>AI 챗봇 무상 제공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3559393" y="5998464"/>
            <a:ext cx="1447129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950" b="0">
                <a:solidFill>
                  <a:srgbClr val="555555"/>
                </a:solidFill>
                <a:latin typeface="Noto Sans KR"/>
              </a:rPr>
              <a:t>24시간 자동 응대</a:t>
            </a:r>
          </a:p>
        </p:txBody>
      </p:sp>
      <p:sp>
        <p:nvSpPr>
          <p:cNvPr id="40" name="Rectangle 39"/>
          <p:cNvSpPr/>
          <p:nvPr/>
        </p:nvSpPr>
        <p:spPr>
          <a:xfrm>
            <a:off x="5427146" y="4809744"/>
            <a:ext cx="1812889" cy="1481328"/>
          </a:xfrm>
          <a:prstGeom prst="rect">
            <a:avLst/>
          </a:prstGeom>
          <a:solidFill>
            <a:srgbClr val="F6F6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1" name="Picture 40" descr="search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646602" y="4992624"/>
            <a:ext cx="566928" cy="566928"/>
          </a:xfrm>
          <a:prstGeom prst="rect">
            <a:avLst/>
          </a:prstGeom>
        </p:spPr>
      </p:pic>
      <p:sp>
        <p:nvSpPr>
          <p:cNvPr id="42" name="TextBox 41"/>
          <p:cNvSpPr txBox="1"/>
          <p:nvPr/>
        </p:nvSpPr>
        <p:spPr>
          <a:xfrm>
            <a:off x="5646602" y="5669279"/>
            <a:ext cx="1501993" cy="32918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8000"/>
              </a:lnSpc>
            </a:pPr>
            <a:r>
              <a:rPr sz="1250" b="1">
                <a:solidFill>
                  <a:srgbClr val="191919"/>
                </a:solidFill>
                <a:latin typeface="Noto Sans KR"/>
              </a:rPr>
              <a:t>검색엔진 무료 등록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5646602" y="5998464"/>
            <a:ext cx="1447129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950" b="0">
                <a:solidFill>
                  <a:srgbClr val="555555"/>
                </a:solidFill>
                <a:latin typeface="Noto Sans KR"/>
              </a:rPr>
              <a:t>네이버 · 구글 · 다음</a:t>
            </a:r>
          </a:p>
        </p:txBody>
      </p:sp>
      <p:sp>
        <p:nvSpPr>
          <p:cNvPr id="44" name="Rectangle 43"/>
          <p:cNvSpPr/>
          <p:nvPr/>
        </p:nvSpPr>
        <p:spPr>
          <a:xfrm>
            <a:off x="7514356" y="4809744"/>
            <a:ext cx="1812889" cy="1481328"/>
          </a:xfrm>
          <a:prstGeom prst="rect">
            <a:avLst/>
          </a:prstGeom>
          <a:solidFill>
            <a:srgbClr val="F6F6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5" name="Picture 44" descr="seo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733812" y="4992624"/>
            <a:ext cx="566928" cy="566928"/>
          </a:xfrm>
          <a:prstGeom prst="rect">
            <a:avLst/>
          </a:prstGeom>
        </p:spPr>
      </p:pic>
      <p:sp>
        <p:nvSpPr>
          <p:cNvPr id="46" name="TextBox 45"/>
          <p:cNvSpPr txBox="1"/>
          <p:nvPr/>
        </p:nvSpPr>
        <p:spPr>
          <a:xfrm>
            <a:off x="7733812" y="5669279"/>
            <a:ext cx="1501993" cy="32918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8000"/>
              </a:lnSpc>
            </a:pPr>
            <a:r>
              <a:rPr sz="1250" b="1">
                <a:solidFill>
                  <a:srgbClr val="191919"/>
                </a:solidFill>
                <a:latin typeface="Noto Sans KR"/>
              </a:rPr>
              <a:t>SEO 자동 최적화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7733812" y="5998464"/>
            <a:ext cx="1447129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950" b="0">
                <a:solidFill>
                  <a:srgbClr val="555555"/>
                </a:solidFill>
                <a:latin typeface="Noto Sans KR"/>
              </a:rPr>
              <a:t>메타태그 · 구조화 데이터</a:t>
            </a:r>
          </a:p>
        </p:txBody>
      </p:sp>
      <p:sp>
        <p:nvSpPr>
          <p:cNvPr id="48" name="Rectangle 47"/>
          <p:cNvSpPr/>
          <p:nvPr/>
        </p:nvSpPr>
        <p:spPr>
          <a:xfrm>
            <a:off x="9601565" y="4809744"/>
            <a:ext cx="1812889" cy="1481328"/>
          </a:xfrm>
          <a:prstGeom prst="rect">
            <a:avLst/>
          </a:prstGeom>
          <a:solidFill>
            <a:srgbClr val="F6F6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9" name="Picture 48" descr="chart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821021" y="4992624"/>
            <a:ext cx="566928" cy="566928"/>
          </a:xfrm>
          <a:prstGeom prst="rect">
            <a:avLst/>
          </a:prstGeom>
        </p:spPr>
      </p:pic>
      <p:sp>
        <p:nvSpPr>
          <p:cNvPr id="50" name="TextBox 49"/>
          <p:cNvSpPr txBox="1"/>
          <p:nvPr/>
        </p:nvSpPr>
        <p:spPr>
          <a:xfrm>
            <a:off x="9821021" y="5669279"/>
            <a:ext cx="1501993" cy="32918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8000"/>
              </a:lnSpc>
            </a:pPr>
            <a:r>
              <a:rPr sz="1250" b="1">
                <a:solidFill>
                  <a:srgbClr val="191919"/>
                </a:solidFill>
                <a:latin typeface="Noto Sans KR"/>
              </a:rPr>
              <a:t>접속통계 리포터</a:t>
            </a:r>
          </a:p>
        </p:txBody>
      </p:sp>
      <p:sp>
        <p:nvSpPr>
          <p:cNvPr id="51" name="TextBox 50"/>
          <p:cNvSpPr txBox="1"/>
          <p:nvPr/>
        </p:nvSpPr>
        <p:spPr>
          <a:xfrm>
            <a:off x="9821021" y="5998464"/>
            <a:ext cx="1447129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950" b="0">
                <a:solidFill>
                  <a:srgbClr val="555555"/>
                </a:solidFill>
                <a:latin typeface="Noto Sans KR"/>
              </a:rPr>
              <a:t>유입 경로 · 인기 페이지</a:t>
            </a:r>
          </a:p>
        </p:txBody>
      </p:sp>
      <p:sp>
        <p:nvSpPr>
          <p:cNvPr id="52" name="Rectangle 51"/>
          <p:cNvSpPr/>
          <p:nvPr/>
        </p:nvSpPr>
        <p:spPr>
          <a:xfrm>
            <a:off x="1252728" y="6455664"/>
            <a:ext cx="1812889" cy="1481328"/>
          </a:xfrm>
          <a:prstGeom prst="rect">
            <a:avLst/>
          </a:prstGeom>
          <a:solidFill>
            <a:srgbClr val="19191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3" name="Picture 52" descr="responsive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472184" y="6638544"/>
            <a:ext cx="566928" cy="566928"/>
          </a:xfrm>
          <a:prstGeom prst="rect">
            <a:avLst/>
          </a:prstGeom>
        </p:spPr>
      </p:pic>
      <p:sp>
        <p:nvSpPr>
          <p:cNvPr id="54" name="TextBox 53"/>
          <p:cNvSpPr txBox="1"/>
          <p:nvPr/>
        </p:nvSpPr>
        <p:spPr>
          <a:xfrm>
            <a:off x="1472184" y="7315200"/>
            <a:ext cx="1501993" cy="32918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8000"/>
              </a:lnSpc>
            </a:pPr>
            <a:r>
              <a:rPr sz="1250" b="1">
                <a:solidFill>
                  <a:srgbClr val="FFFFFF"/>
                </a:solidFill>
                <a:latin typeface="Noto Sans KR"/>
              </a:rPr>
              <a:t>모바일 반응형 자동</a:t>
            </a:r>
          </a:p>
        </p:txBody>
      </p:sp>
      <p:sp>
        <p:nvSpPr>
          <p:cNvPr id="55" name="TextBox 54"/>
          <p:cNvSpPr txBox="1"/>
          <p:nvPr/>
        </p:nvSpPr>
        <p:spPr>
          <a:xfrm>
            <a:off x="1472184" y="7644384"/>
            <a:ext cx="1447129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950" b="0">
                <a:solidFill>
                  <a:srgbClr val="C9C9C9"/>
                </a:solidFill>
                <a:latin typeface="Noto Sans KR"/>
              </a:rPr>
              <a:t>PC · 태블릿 · 모바일</a:t>
            </a:r>
          </a:p>
        </p:txBody>
      </p:sp>
      <p:sp>
        <p:nvSpPr>
          <p:cNvPr id="56" name="Rectangle 55"/>
          <p:cNvSpPr/>
          <p:nvPr/>
        </p:nvSpPr>
        <p:spPr>
          <a:xfrm>
            <a:off x="3339937" y="6455664"/>
            <a:ext cx="1812889" cy="1481328"/>
          </a:xfrm>
          <a:prstGeom prst="rect">
            <a:avLst/>
          </a:prstGeom>
          <a:solidFill>
            <a:srgbClr val="19191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7" name="Picture 56" descr="code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559393" y="6638544"/>
            <a:ext cx="566928" cy="566928"/>
          </a:xfrm>
          <a:prstGeom prst="rect">
            <a:avLst/>
          </a:prstGeom>
        </p:spPr>
      </p:pic>
      <p:sp>
        <p:nvSpPr>
          <p:cNvPr id="58" name="TextBox 57"/>
          <p:cNvSpPr txBox="1"/>
          <p:nvPr/>
        </p:nvSpPr>
        <p:spPr>
          <a:xfrm>
            <a:off x="3559393" y="7315200"/>
            <a:ext cx="1501993" cy="32918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8000"/>
              </a:lnSpc>
            </a:pPr>
            <a:r>
              <a:rPr sz="1250" b="1">
                <a:solidFill>
                  <a:srgbClr val="FFFFFF"/>
                </a:solidFill>
                <a:latin typeface="Noto Sans KR"/>
              </a:rPr>
              <a:t>웹프로그램 개발 0원</a:t>
            </a:r>
          </a:p>
        </p:txBody>
      </p:sp>
      <p:sp>
        <p:nvSpPr>
          <p:cNvPr id="59" name="TextBox 58"/>
          <p:cNvSpPr txBox="1"/>
          <p:nvPr/>
        </p:nvSpPr>
        <p:spPr>
          <a:xfrm>
            <a:off x="3559393" y="7644384"/>
            <a:ext cx="1447129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950" b="0">
                <a:solidFill>
                  <a:srgbClr val="C9C9C9"/>
                </a:solidFill>
                <a:latin typeface="Noto Sans KR"/>
              </a:rPr>
              <a:t>예약 · 회원 · 결제 구현</a:t>
            </a:r>
          </a:p>
        </p:txBody>
      </p:sp>
      <p:sp>
        <p:nvSpPr>
          <p:cNvPr id="60" name="Rectangle 59"/>
          <p:cNvSpPr/>
          <p:nvPr/>
        </p:nvSpPr>
        <p:spPr>
          <a:xfrm>
            <a:off x="5427146" y="6455664"/>
            <a:ext cx="1812889" cy="1481328"/>
          </a:xfrm>
          <a:prstGeom prst="rect">
            <a:avLst/>
          </a:prstGeom>
          <a:solidFill>
            <a:srgbClr val="19191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1" name="Picture 60" descr="dashboar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5646602" y="6638544"/>
            <a:ext cx="566928" cy="566928"/>
          </a:xfrm>
          <a:prstGeom prst="rect">
            <a:avLst/>
          </a:prstGeom>
        </p:spPr>
      </p:pic>
      <p:sp>
        <p:nvSpPr>
          <p:cNvPr id="62" name="TextBox 61"/>
          <p:cNvSpPr txBox="1"/>
          <p:nvPr/>
        </p:nvSpPr>
        <p:spPr>
          <a:xfrm>
            <a:off x="5646602" y="7315200"/>
            <a:ext cx="1501993" cy="32918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8000"/>
              </a:lnSpc>
            </a:pPr>
            <a:r>
              <a:rPr sz="1250" b="1">
                <a:solidFill>
                  <a:srgbClr val="FFFFFF"/>
                </a:solidFill>
                <a:latin typeface="Noto Sans KR"/>
              </a:rPr>
              <a:t>관리자 페이지 + 백업</a:t>
            </a:r>
          </a:p>
        </p:txBody>
      </p:sp>
      <p:sp>
        <p:nvSpPr>
          <p:cNvPr id="63" name="TextBox 62"/>
          <p:cNvSpPr txBox="1"/>
          <p:nvPr/>
        </p:nvSpPr>
        <p:spPr>
          <a:xfrm>
            <a:off x="5646602" y="7644384"/>
            <a:ext cx="1447129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950" b="0">
                <a:solidFill>
                  <a:srgbClr val="C9C9C9"/>
                </a:solidFill>
                <a:latin typeface="Noto Sans KR"/>
              </a:rPr>
              <a:t>직접 수정 · 매일 자동백업</a:t>
            </a:r>
          </a:p>
        </p:txBody>
      </p:sp>
      <p:sp>
        <p:nvSpPr>
          <p:cNvPr id="64" name="Rectangle 63"/>
          <p:cNvSpPr/>
          <p:nvPr/>
        </p:nvSpPr>
        <p:spPr>
          <a:xfrm>
            <a:off x="7514356" y="6455664"/>
            <a:ext cx="1812889" cy="1481328"/>
          </a:xfrm>
          <a:prstGeom prst="rect">
            <a:avLst/>
          </a:prstGeom>
          <a:solidFill>
            <a:srgbClr val="19191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5" name="Picture 64" descr="ai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7733812" y="6638544"/>
            <a:ext cx="566928" cy="566928"/>
          </a:xfrm>
          <a:prstGeom prst="rect">
            <a:avLst/>
          </a:prstGeom>
        </p:spPr>
      </p:pic>
      <p:sp>
        <p:nvSpPr>
          <p:cNvPr id="66" name="TextBox 65"/>
          <p:cNvSpPr txBox="1"/>
          <p:nvPr/>
        </p:nvSpPr>
        <p:spPr>
          <a:xfrm>
            <a:off x="7733812" y="7315200"/>
            <a:ext cx="1501993" cy="32918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8000"/>
              </a:lnSpc>
            </a:pPr>
            <a:r>
              <a:rPr sz="1250" b="1">
                <a:solidFill>
                  <a:srgbClr val="FFFFFF"/>
                </a:solidFill>
                <a:latin typeface="Noto Sans KR"/>
              </a:rPr>
              <a:t>AI 홈페이지 제공</a:t>
            </a:r>
          </a:p>
        </p:txBody>
      </p:sp>
      <p:sp>
        <p:nvSpPr>
          <p:cNvPr id="67" name="TextBox 66"/>
          <p:cNvSpPr txBox="1"/>
          <p:nvPr/>
        </p:nvSpPr>
        <p:spPr>
          <a:xfrm>
            <a:off x="7733812" y="7644384"/>
            <a:ext cx="1447129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950" b="0">
                <a:solidFill>
                  <a:srgbClr val="C9C9C9"/>
                </a:solidFill>
                <a:latin typeface="Noto Sans KR"/>
              </a:rPr>
              <a:t>AI가 콘텐츠 초안 생성</a:t>
            </a:r>
          </a:p>
        </p:txBody>
      </p:sp>
      <p:sp>
        <p:nvSpPr>
          <p:cNvPr id="68" name="Rectangle 67"/>
          <p:cNvSpPr/>
          <p:nvPr/>
        </p:nvSpPr>
        <p:spPr>
          <a:xfrm>
            <a:off x="9601565" y="6455664"/>
            <a:ext cx="1812889" cy="1481328"/>
          </a:xfrm>
          <a:prstGeom prst="rect">
            <a:avLst/>
          </a:prstGeom>
          <a:solidFill>
            <a:srgbClr val="19191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9" name="Picture 68" descr="ppt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9821021" y="6638544"/>
            <a:ext cx="566928" cy="566928"/>
          </a:xfrm>
          <a:prstGeom prst="rect">
            <a:avLst/>
          </a:prstGeom>
        </p:spPr>
      </p:pic>
      <p:sp>
        <p:nvSpPr>
          <p:cNvPr id="70" name="TextBox 69"/>
          <p:cNvSpPr txBox="1"/>
          <p:nvPr/>
        </p:nvSpPr>
        <p:spPr>
          <a:xfrm>
            <a:off x="9821021" y="7315200"/>
            <a:ext cx="1501993" cy="32918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8000"/>
              </a:lnSpc>
            </a:pPr>
            <a:r>
              <a:rPr sz="1250" b="1">
                <a:solidFill>
                  <a:srgbClr val="FFFFFF"/>
                </a:solidFill>
                <a:latin typeface="Noto Sans KR"/>
              </a:rPr>
              <a:t>컨설팅 PPT 제공</a:t>
            </a:r>
          </a:p>
        </p:txBody>
      </p:sp>
      <p:sp>
        <p:nvSpPr>
          <p:cNvPr id="71" name="TextBox 70"/>
          <p:cNvSpPr txBox="1"/>
          <p:nvPr/>
        </p:nvSpPr>
        <p:spPr>
          <a:xfrm>
            <a:off x="9821021" y="7644384"/>
            <a:ext cx="1447129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950" b="0">
                <a:solidFill>
                  <a:srgbClr val="C9C9C9"/>
                </a:solidFill>
                <a:latin typeface="Noto Sans KR"/>
              </a:rPr>
              <a:t>사업계획서 · 마케팅 전략</a:t>
            </a:r>
          </a:p>
        </p:txBody>
      </p:sp>
      <p:sp>
        <p:nvSpPr>
          <p:cNvPr id="72" name="TextBox 71"/>
          <p:cNvSpPr txBox="1"/>
          <p:nvPr/>
        </p:nvSpPr>
        <p:spPr>
          <a:xfrm>
            <a:off x="1252728" y="8233257"/>
            <a:ext cx="5486400" cy="23774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800" b="0" spc="160">
                <a:solidFill>
                  <a:srgbClr val="BBBBBB"/>
                </a:solidFill>
                <a:latin typeface="Noto Sans KR"/>
              </a:rPr>
              <a:t>IDC.KR  ·  COMPANY PROFILE 2026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8708745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84048" cy="8708745"/>
          </a:xfrm>
          <a:prstGeom prst="rect">
            <a:avLst/>
          </a:prstGeom>
          <a:solidFill>
            <a:srgbClr val="19191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 rot="16200000">
            <a:off x="-1143000" y="6651345"/>
            <a:ext cx="2743200" cy="2926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ctr"/>
            <a:r>
              <a:rPr sz="850" spc="170">
                <a:solidFill>
                  <a:srgbClr val="8E8E8E"/>
                </a:solidFill>
                <a:latin typeface="Noto Sans KR"/>
              </a:rPr>
              <a:t>IDC.KR   ·  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52728" y="530352"/>
            <a:ext cx="8778240" cy="10515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4400" b="1" spc="-140">
                <a:solidFill>
                  <a:srgbClr val="191919"/>
                </a:solidFill>
                <a:latin typeface="Noto Sans KR"/>
              </a:rPr>
              <a:t>All Included</a:t>
            </a:r>
          </a:p>
        </p:txBody>
      </p:sp>
      <p:sp>
        <p:nvSpPr>
          <p:cNvPr id="6" name="Rectangle 5"/>
          <p:cNvSpPr/>
          <p:nvPr/>
        </p:nvSpPr>
        <p:spPr>
          <a:xfrm>
            <a:off x="9082735" y="859536"/>
            <a:ext cx="566928" cy="20116"/>
          </a:xfrm>
          <a:prstGeom prst="rect">
            <a:avLst/>
          </a:prstGeom>
          <a:solidFill>
            <a:srgbClr val="19191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9814255" y="713232"/>
            <a:ext cx="1600200" cy="32918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30000"/>
              </a:lnSpc>
            </a:pPr>
            <a:r>
              <a:rPr sz="1250" b="1">
                <a:solidFill>
                  <a:srgbClr val="191919"/>
                </a:solidFill>
                <a:latin typeface="Noto Sans KR"/>
              </a:rPr>
              <a:t>혜택 상세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52728" y="1645920"/>
            <a:ext cx="10161727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1600" b="1">
                <a:solidFill>
                  <a:srgbClr val="191919"/>
                </a:solidFill>
                <a:latin typeface="Noto Sans KR"/>
              </a:rPr>
              <a:t>홈페이지 운영에 필요한 모든 것을</a:t>
            </a:r>
          </a:p>
        </p:txBody>
      </p:sp>
      <p:sp>
        <p:nvSpPr>
          <p:cNvPr id="9" name="Rectangle 8"/>
          <p:cNvSpPr/>
          <p:nvPr/>
        </p:nvSpPr>
        <p:spPr>
          <a:xfrm>
            <a:off x="1188719" y="2151888"/>
            <a:ext cx="2859024" cy="97536"/>
          </a:xfrm>
          <a:prstGeom prst="rect">
            <a:avLst/>
          </a:prstGeom>
          <a:solidFill>
            <a:srgbClr val="FFE86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1252728" y="2029968"/>
            <a:ext cx="10161727" cy="3048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1600" b="1">
                <a:solidFill>
                  <a:srgbClr val="191919"/>
                </a:solidFill>
                <a:latin typeface="Noto Sans KR"/>
              </a:rPr>
              <a:t>추가 비용 없이 전부 드립니다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252728" y="2468880"/>
            <a:ext cx="10161727" cy="31089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50000"/>
              </a:lnSpc>
            </a:pPr>
            <a:r>
              <a:rPr sz="1150" b="0">
                <a:solidFill>
                  <a:srgbClr val="555555"/>
                </a:solidFill>
                <a:latin typeface="Noto Sans KR"/>
              </a:rPr>
              <a:t>호스팅부터 AI 챗봇·SEO·유지보수까지 — 옵션이 아니라 기본 제공입니다.</a:t>
            </a:r>
          </a:p>
        </p:txBody>
      </p:sp>
      <p:pic>
        <p:nvPicPr>
          <p:cNvPr id="12" name="Picture 11" descr="multiling.jpg"/>
          <p:cNvPicPr>
            <a:picLocks noChangeAspect="1"/>
          </p:cNvPicPr>
          <p:nvPr/>
        </p:nvPicPr>
        <p:blipFill>
          <a:blip r:embed="rId2"/>
          <a:srcRect t="16000" b="30000" l="6000" r="4000"/>
          <a:stretch>
            <a:fillRect/>
          </a:stretch>
        </p:blipFill>
        <p:spPr>
          <a:xfrm>
            <a:off x="1252728" y="3145536"/>
            <a:ext cx="5623560" cy="4160520"/>
          </a:xfrm>
          <a:prstGeom prst="rect">
            <a:avLst/>
          </a:prstGeom>
        </p:spPr>
      </p:pic>
      <p:sp>
        <p:nvSpPr>
          <p:cNvPr id="13" name="Rectangle 12"/>
          <p:cNvSpPr/>
          <p:nvPr/>
        </p:nvSpPr>
        <p:spPr>
          <a:xfrm>
            <a:off x="1252728" y="3145536"/>
            <a:ext cx="5623560" cy="4160520"/>
          </a:xfrm>
          <a:prstGeom prst="rect">
            <a:avLst/>
          </a:prstGeom>
          <a:noFill/>
          <a:ln w="9525">
            <a:solidFill>
              <a:srgbClr val="DDDDD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Rectangle 13"/>
          <p:cNvSpPr/>
          <p:nvPr/>
        </p:nvSpPr>
        <p:spPr>
          <a:xfrm>
            <a:off x="1252728" y="7424927"/>
            <a:ext cx="5623560" cy="548640"/>
          </a:xfrm>
          <a:prstGeom prst="rect">
            <a:avLst/>
          </a:prstGeom>
          <a:solidFill>
            <a:srgbClr val="19191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1527048" y="7552944"/>
            <a:ext cx="5120640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1150" b="1">
                <a:solidFill>
                  <a:srgbClr val="FFE86B"/>
                </a:solidFill>
                <a:latin typeface="Noto Sans KR"/>
              </a:rPr>
              <a:t>PC · 태블릿 · 모바일 하나로 자동 대응</a:t>
            </a:r>
          </a:p>
        </p:txBody>
      </p:sp>
      <p:sp>
        <p:nvSpPr>
          <p:cNvPr id="16" name="Rectangle 15"/>
          <p:cNvSpPr/>
          <p:nvPr/>
        </p:nvSpPr>
        <p:spPr>
          <a:xfrm>
            <a:off x="7306056" y="3145536"/>
            <a:ext cx="4108399" cy="420624"/>
          </a:xfrm>
          <a:prstGeom prst="rect">
            <a:avLst/>
          </a:prstGeom>
          <a:solidFill>
            <a:srgbClr val="19191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543800" y="3227832"/>
            <a:ext cx="3651199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1200" b="1" spc="120">
                <a:solidFill>
                  <a:srgbClr val="FFE86B"/>
                </a:solidFill>
                <a:latin typeface="Noto Sans KR"/>
              </a:rPr>
              <a:t>운영 인프라</a:t>
            </a:r>
          </a:p>
        </p:txBody>
      </p:sp>
      <p:sp>
        <p:nvSpPr>
          <p:cNvPr id="18" name="Rectangle 17"/>
          <p:cNvSpPr/>
          <p:nvPr/>
        </p:nvSpPr>
        <p:spPr>
          <a:xfrm>
            <a:off x="7324344" y="3785615"/>
            <a:ext cx="118872" cy="118872"/>
          </a:xfrm>
          <a:prstGeom prst="rect">
            <a:avLst/>
          </a:prstGeom>
          <a:solidFill>
            <a:srgbClr val="FFE86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7598664" y="3694176"/>
            <a:ext cx="3651199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1200" b="1">
                <a:solidFill>
                  <a:srgbClr val="191919"/>
                </a:solidFill>
                <a:latin typeface="Noto Sans KR"/>
              </a:rPr>
              <a:t>호스팅 2년 무료</a:t>
            </a:r>
          </a:p>
        </p:txBody>
      </p:sp>
      <p:sp>
        <p:nvSpPr>
          <p:cNvPr id="20" name="Rectangle 19"/>
          <p:cNvSpPr/>
          <p:nvPr/>
        </p:nvSpPr>
        <p:spPr>
          <a:xfrm>
            <a:off x="7324344" y="4096511"/>
            <a:ext cx="118872" cy="118872"/>
          </a:xfrm>
          <a:prstGeom prst="rect">
            <a:avLst/>
          </a:prstGeom>
          <a:solidFill>
            <a:srgbClr val="FFE86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7598664" y="4005072"/>
            <a:ext cx="3651199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1200" b="1">
                <a:solidFill>
                  <a:srgbClr val="191919"/>
                </a:solidFill>
                <a:latin typeface="Noto Sans KR"/>
              </a:rPr>
              <a:t>도메인 1년 무료</a:t>
            </a:r>
          </a:p>
        </p:txBody>
      </p:sp>
      <p:sp>
        <p:nvSpPr>
          <p:cNvPr id="22" name="Rectangle 21"/>
          <p:cNvSpPr/>
          <p:nvPr/>
        </p:nvSpPr>
        <p:spPr>
          <a:xfrm>
            <a:off x="7324344" y="4407407"/>
            <a:ext cx="118872" cy="118872"/>
          </a:xfrm>
          <a:prstGeom prst="rect">
            <a:avLst/>
          </a:prstGeom>
          <a:solidFill>
            <a:srgbClr val="FFE86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7598664" y="4315968"/>
            <a:ext cx="3651199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1200" b="1">
                <a:solidFill>
                  <a:srgbClr val="191919"/>
                </a:solidFill>
                <a:latin typeface="Noto Sans KR"/>
              </a:rPr>
              <a:t>보안서버 SSL 2년 무료</a:t>
            </a:r>
          </a:p>
        </p:txBody>
      </p:sp>
      <p:sp>
        <p:nvSpPr>
          <p:cNvPr id="24" name="Rectangle 23"/>
          <p:cNvSpPr/>
          <p:nvPr/>
        </p:nvSpPr>
        <p:spPr>
          <a:xfrm>
            <a:off x="7324344" y="4718303"/>
            <a:ext cx="118872" cy="118872"/>
          </a:xfrm>
          <a:prstGeom prst="rect">
            <a:avLst/>
          </a:prstGeom>
          <a:solidFill>
            <a:srgbClr val="FFE86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7598664" y="4626864"/>
            <a:ext cx="3651199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1200" b="1">
                <a:solidFill>
                  <a:srgbClr val="191919"/>
                </a:solidFill>
                <a:latin typeface="Noto Sans KR"/>
              </a:rPr>
              <a:t>유지보수 2년 무료</a:t>
            </a:r>
          </a:p>
        </p:txBody>
      </p:sp>
      <p:sp>
        <p:nvSpPr>
          <p:cNvPr id="26" name="Rectangle 25"/>
          <p:cNvSpPr/>
          <p:nvPr/>
        </p:nvSpPr>
        <p:spPr>
          <a:xfrm>
            <a:off x="7306056" y="4626864"/>
            <a:ext cx="4108399" cy="420624"/>
          </a:xfrm>
          <a:prstGeom prst="rect">
            <a:avLst/>
          </a:prstGeom>
          <a:solidFill>
            <a:srgbClr val="FFE86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7543800" y="4709160"/>
            <a:ext cx="3651199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1200" b="1" spc="120">
                <a:solidFill>
                  <a:srgbClr val="191919"/>
                </a:solidFill>
                <a:latin typeface="Noto Sans KR"/>
              </a:rPr>
              <a:t>기능 · 개발</a:t>
            </a:r>
          </a:p>
        </p:txBody>
      </p:sp>
      <p:sp>
        <p:nvSpPr>
          <p:cNvPr id="28" name="Rectangle 27"/>
          <p:cNvSpPr/>
          <p:nvPr/>
        </p:nvSpPr>
        <p:spPr>
          <a:xfrm>
            <a:off x="7324344" y="5266944"/>
            <a:ext cx="118872" cy="118872"/>
          </a:xfrm>
          <a:prstGeom prst="rect">
            <a:avLst/>
          </a:prstGeom>
          <a:solidFill>
            <a:srgbClr val="19191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TextBox 28"/>
          <p:cNvSpPr txBox="1"/>
          <p:nvPr/>
        </p:nvSpPr>
        <p:spPr>
          <a:xfrm>
            <a:off x="7598664" y="5175504"/>
            <a:ext cx="3651199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1200" b="1">
                <a:solidFill>
                  <a:srgbClr val="191919"/>
                </a:solidFill>
                <a:latin typeface="Noto Sans KR"/>
              </a:rPr>
              <a:t>웹프로그램 개발비 0원</a:t>
            </a:r>
          </a:p>
        </p:txBody>
      </p:sp>
      <p:sp>
        <p:nvSpPr>
          <p:cNvPr id="30" name="Rectangle 29"/>
          <p:cNvSpPr/>
          <p:nvPr/>
        </p:nvSpPr>
        <p:spPr>
          <a:xfrm>
            <a:off x="7324344" y="5577840"/>
            <a:ext cx="118872" cy="118872"/>
          </a:xfrm>
          <a:prstGeom prst="rect">
            <a:avLst/>
          </a:prstGeom>
          <a:solidFill>
            <a:srgbClr val="19191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TextBox 30"/>
          <p:cNvSpPr txBox="1"/>
          <p:nvPr/>
        </p:nvSpPr>
        <p:spPr>
          <a:xfrm>
            <a:off x="7598664" y="5486400"/>
            <a:ext cx="3651199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1200" b="1">
                <a:solidFill>
                  <a:srgbClr val="191919"/>
                </a:solidFill>
                <a:latin typeface="Noto Sans KR"/>
              </a:rPr>
              <a:t>관리자 페이지 + 자동백업</a:t>
            </a:r>
          </a:p>
        </p:txBody>
      </p:sp>
      <p:sp>
        <p:nvSpPr>
          <p:cNvPr id="32" name="Rectangle 31"/>
          <p:cNvSpPr/>
          <p:nvPr/>
        </p:nvSpPr>
        <p:spPr>
          <a:xfrm>
            <a:off x="7324344" y="5888736"/>
            <a:ext cx="118872" cy="118872"/>
          </a:xfrm>
          <a:prstGeom prst="rect">
            <a:avLst/>
          </a:prstGeom>
          <a:solidFill>
            <a:srgbClr val="19191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TextBox 32"/>
          <p:cNvSpPr txBox="1"/>
          <p:nvPr/>
        </p:nvSpPr>
        <p:spPr>
          <a:xfrm>
            <a:off x="7598664" y="5797296"/>
            <a:ext cx="3651199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1200" b="1">
                <a:solidFill>
                  <a:srgbClr val="191919"/>
                </a:solidFill>
                <a:latin typeface="Noto Sans KR"/>
              </a:rPr>
              <a:t>모바일 반응형 자동</a:t>
            </a:r>
          </a:p>
        </p:txBody>
      </p:sp>
      <p:sp>
        <p:nvSpPr>
          <p:cNvPr id="34" name="Rectangle 33"/>
          <p:cNvSpPr/>
          <p:nvPr/>
        </p:nvSpPr>
        <p:spPr>
          <a:xfrm>
            <a:off x="7324344" y="6199631"/>
            <a:ext cx="118872" cy="118872"/>
          </a:xfrm>
          <a:prstGeom prst="rect">
            <a:avLst/>
          </a:prstGeom>
          <a:solidFill>
            <a:srgbClr val="19191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5" name="TextBox 34"/>
          <p:cNvSpPr txBox="1"/>
          <p:nvPr/>
        </p:nvSpPr>
        <p:spPr>
          <a:xfrm>
            <a:off x="7598664" y="6108192"/>
            <a:ext cx="3651199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1200" b="1">
                <a:solidFill>
                  <a:srgbClr val="191919"/>
                </a:solidFill>
                <a:latin typeface="Noto Sans KR"/>
              </a:rPr>
              <a:t>다국어 3개국 무료</a:t>
            </a:r>
          </a:p>
        </p:txBody>
      </p:sp>
      <p:sp>
        <p:nvSpPr>
          <p:cNvPr id="36" name="Rectangle 35"/>
          <p:cNvSpPr/>
          <p:nvPr/>
        </p:nvSpPr>
        <p:spPr>
          <a:xfrm>
            <a:off x="7306056" y="6108192"/>
            <a:ext cx="4108399" cy="420624"/>
          </a:xfrm>
          <a:prstGeom prst="rect">
            <a:avLst/>
          </a:prstGeom>
          <a:solidFill>
            <a:srgbClr val="19191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7" name="TextBox 36"/>
          <p:cNvSpPr txBox="1"/>
          <p:nvPr/>
        </p:nvSpPr>
        <p:spPr>
          <a:xfrm>
            <a:off x="7543800" y="6190488"/>
            <a:ext cx="3651199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1200" b="1" spc="120">
                <a:solidFill>
                  <a:srgbClr val="FFE86B"/>
                </a:solidFill>
                <a:latin typeface="Noto Sans KR"/>
              </a:rPr>
              <a:t>마케팅 · AI</a:t>
            </a:r>
          </a:p>
        </p:txBody>
      </p:sp>
      <p:sp>
        <p:nvSpPr>
          <p:cNvPr id="38" name="Rectangle 37"/>
          <p:cNvSpPr/>
          <p:nvPr/>
        </p:nvSpPr>
        <p:spPr>
          <a:xfrm>
            <a:off x="7324344" y="6748271"/>
            <a:ext cx="118872" cy="118872"/>
          </a:xfrm>
          <a:prstGeom prst="rect">
            <a:avLst/>
          </a:prstGeom>
          <a:solidFill>
            <a:srgbClr val="FFE86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9" name="TextBox 38"/>
          <p:cNvSpPr txBox="1"/>
          <p:nvPr/>
        </p:nvSpPr>
        <p:spPr>
          <a:xfrm>
            <a:off x="7598664" y="6656831"/>
            <a:ext cx="3651199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1200" b="1">
                <a:solidFill>
                  <a:srgbClr val="191919"/>
                </a:solidFill>
                <a:latin typeface="Noto Sans KR"/>
              </a:rPr>
              <a:t>AI 챗봇 무상 제공</a:t>
            </a:r>
          </a:p>
        </p:txBody>
      </p:sp>
      <p:sp>
        <p:nvSpPr>
          <p:cNvPr id="40" name="Rectangle 39"/>
          <p:cNvSpPr/>
          <p:nvPr/>
        </p:nvSpPr>
        <p:spPr>
          <a:xfrm>
            <a:off x="7324344" y="7059167"/>
            <a:ext cx="118872" cy="118872"/>
          </a:xfrm>
          <a:prstGeom prst="rect">
            <a:avLst/>
          </a:prstGeom>
          <a:solidFill>
            <a:srgbClr val="FFE86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1" name="TextBox 40"/>
          <p:cNvSpPr txBox="1"/>
          <p:nvPr/>
        </p:nvSpPr>
        <p:spPr>
          <a:xfrm>
            <a:off x="7598664" y="6967727"/>
            <a:ext cx="3651199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1200" b="1">
                <a:solidFill>
                  <a:srgbClr val="191919"/>
                </a:solidFill>
                <a:latin typeface="Noto Sans KR"/>
              </a:rPr>
              <a:t>AI 홈페이지 제공</a:t>
            </a:r>
          </a:p>
        </p:txBody>
      </p:sp>
      <p:sp>
        <p:nvSpPr>
          <p:cNvPr id="42" name="Rectangle 41"/>
          <p:cNvSpPr/>
          <p:nvPr/>
        </p:nvSpPr>
        <p:spPr>
          <a:xfrm>
            <a:off x="7324344" y="7370063"/>
            <a:ext cx="118872" cy="118872"/>
          </a:xfrm>
          <a:prstGeom prst="rect">
            <a:avLst/>
          </a:prstGeom>
          <a:solidFill>
            <a:srgbClr val="FFE86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3" name="TextBox 42"/>
          <p:cNvSpPr txBox="1"/>
          <p:nvPr/>
        </p:nvSpPr>
        <p:spPr>
          <a:xfrm>
            <a:off x="7598664" y="7278623"/>
            <a:ext cx="3651199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1200" b="1">
                <a:solidFill>
                  <a:srgbClr val="191919"/>
                </a:solidFill>
                <a:latin typeface="Noto Sans KR"/>
              </a:rPr>
              <a:t>SEO 자동 최적화</a:t>
            </a:r>
          </a:p>
        </p:txBody>
      </p:sp>
      <p:sp>
        <p:nvSpPr>
          <p:cNvPr id="44" name="Rectangle 43"/>
          <p:cNvSpPr/>
          <p:nvPr/>
        </p:nvSpPr>
        <p:spPr>
          <a:xfrm>
            <a:off x="7324344" y="7680959"/>
            <a:ext cx="118872" cy="118872"/>
          </a:xfrm>
          <a:prstGeom prst="rect">
            <a:avLst/>
          </a:prstGeom>
          <a:solidFill>
            <a:srgbClr val="FFE86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5" name="TextBox 44"/>
          <p:cNvSpPr txBox="1"/>
          <p:nvPr/>
        </p:nvSpPr>
        <p:spPr>
          <a:xfrm>
            <a:off x="7598664" y="7589519"/>
            <a:ext cx="3651199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1200" b="1">
                <a:solidFill>
                  <a:srgbClr val="191919"/>
                </a:solidFill>
                <a:latin typeface="Noto Sans KR"/>
              </a:rPr>
              <a:t>검색등록 · 접속통계 · 정품이미지</a:t>
            </a:r>
          </a:p>
        </p:txBody>
      </p:sp>
      <p:sp>
        <p:nvSpPr>
          <p:cNvPr id="46" name="Rectangle 45"/>
          <p:cNvSpPr/>
          <p:nvPr/>
        </p:nvSpPr>
        <p:spPr>
          <a:xfrm>
            <a:off x="7306056" y="7699248"/>
            <a:ext cx="4108399" cy="274320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7" name="TextBox 46"/>
          <p:cNvSpPr txBox="1"/>
          <p:nvPr/>
        </p:nvSpPr>
        <p:spPr>
          <a:xfrm>
            <a:off x="7306056" y="7644383"/>
            <a:ext cx="4108399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950" b="0">
                <a:solidFill>
                  <a:srgbClr val="8A8A8A"/>
                </a:solidFill>
                <a:latin typeface="Noto Sans KR"/>
              </a:rPr>
              <a:t>※ 모든 플랜에 기본 포함 · 별도 청구 없음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1252728" y="8233257"/>
            <a:ext cx="5486400" cy="23774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800" b="0" spc="160">
                <a:solidFill>
                  <a:srgbClr val="BBBBBB"/>
                </a:solidFill>
                <a:latin typeface="Noto Sans KR"/>
              </a:rPr>
              <a:t>IDC.KR  ·  COMPANY PROFILE 2026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8708745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84048" cy="8708745"/>
          </a:xfrm>
          <a:prstGeom prst="rect">
            <a:avLst/>
          </a:prstGeom>
          <a:solidFill>
            <a:srgbClr val="19191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 rot="16200000">
            <a:off x="-1143000" y="6651345"/>
            <a:ext cx="2743200" cy="2926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ctr"/>
            <a:r>
              <a:rPr sz="850" spc="170">
                <a:solidFill>
                  <a:srgbClr val="8E8E8E"/>
                </a:solidFill>
                <a:latin typeface="Noto Sans KR"/>
              </a:rPr>
              <a:t>IDC.KR   ·   15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52728" y="530352"/>
            <a:ext cx="8778240" cy="10515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4400" b="1" spc="-140">
                <a:solidFill>
                  <a:srgbClr val="191919"/>
                </a:solidFill>
                <a:latin typeface="Noto Sans KR"/>
              </a:rPr>
              <a:t>Administration</a:t>
            </a:r>
          </a:p>
        </p:txBody>
      </p:sp>
      <p:sp>
        <p:nvSpPr>
          <p:cNvPr id="6" name="Rectangle 5"/>
          <p:cNvSpPr/>
          <p:nvPr/>
        </p:nvSpPr>
        <p:spPr>
          <a:xfrm>
            <a:off x="9082735" y="859536"/>
            <a:ext cx="566928" cy="20116"/>
          </a:xfrm>
          <a:prstGeom prst="rect">
            <a:avLst/>
          </a:prstGeom>
          <a:solidFill>
            <a:srgbClr val="19191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9814255" y="713232"/>
            <a:ext cx="1600200" cy="32918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30000"/>
              </a:lnSpc>
            </a:pPr>
            <a:r>
              <a:rPr sz="1250" b="1">
                <a:solidFill>
                  <a:srgbClr val="191919"/>
                </a:solidFill>
                <a:latin typeface="Noto Sans KR"/>
              </a:rPr>
              <a:t>관리자 페이지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52728" y="1645920"/>
            <a:ext cx="10161727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1600" b="1">
                <a:solidFill>
                  <a:srgbClr val="191919"/>
                </a:solidFill>
                <a:latin typeface="Noto Sans KR"/>
              </a:rPr>
              <a:t>제작이 끝난 뒤에도</a:t>
            </a:r>
          </a:p>
        </p:txBody>
      </p:sp>
      <p:sp>
        <p:nvSpPr>
          <p:cNvPr id="9" name="Rectangle 8"/>
          <p:cNvSpPr/>
          <p:nvPr/>
        </p:nvSpPr>
        <p:spPr>
          <a:xfrm>
            <a:off x="1188719" y="2151888"/>
            <a:ext cx="3338576" cy="97536"/>
          </a:xfrm>
          <a:prstGeom prst="rect">
            <a:avLst/>
          </a:prstGeom>
          <a:solidFill>
            <a:srgbClr val="FFE86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1252728" y="2029968"/>
            <a:ext cx="10161727" cy="3048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1600" b="1">
                <a:solidFill>
                  <a:srgbClr val="191919"/>
                </a:solidFill>
                <a:latin typeface="Noto Sans KR"/>
              </a:rPr>
              <a:t>내 홈페이지, 내가 직접 관리합니다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252728" y="2468880"/>
            <a:ext cx="10161727" cy="31089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50000"/>
              </a:lnSpc>
            </a:pPr>
            <a:r>
              <a:rPr sz="1150" b="0">
                <a:solidFill>
                  <a:srgbClr val="555555"/>
                </a:solidFill>
                <a:latin typeface="Noto Sans KR"/>
              </a:rPr>
              <a:t>코드 한 줄 없이 페이지·이미지·콘텐츠를 직접 수정하실 수 있습니다.</a:t>
            </a:r>
          </a:p>
        </p:txBody>
      </p:sp>
      <p:pic>
        <p:nvPicPr>
          <p:cNvPr id="12" name="Picture 11" descr="admin.png"/>
          <p:cNvPicPr>
            <a:picLocks noChangeAspect="1"/>
          </p:cNvPicPr>
          <p:nvPr/>
        </p:nvPicPr>
        <p:blipFill>
          <a:blip r:embed="rId2"/>
          <a:srcRect t="30000" b="10000" l="10000" r="6000"/>
          <a:stretch>
            <a:fillRect/>
          </a:stretch>
        </p:blipFill>
        <p:spPr>
          <a:xfrm>
            <a:off x="5897880" y="3154680"/>
            <a:ext cx="5532120" cy="3566160"/>
          </a:xfrm>
          <a:prstGeom prst="rect">
            <a:avLst/>
          </a:prstGeom>
        </p:spPr>
      </p:pic>
      <p:sp>
        <p:nvSpPr>
          <p:cNvPr id="13" name="Rectangle 12"/>
          <p:cNvSpPr/>
          <p:nvPr/>
        </p:nvSpPr>
        <p:spPr>
          <a:xfrm>
            <a:off x="5897880" y="3154680"/>
            <a:ext cx="5532120" cy="3566160"/>
          </a:xfrm>
          <a:prstGeom prst="rect">
            <a:avLst/>
          </a:prstGeom>
          <a:noFill/>
          <a:ln w="9525">
            <a:solidFill>
              <a:srgbClr val="DDDDD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Rectangle 13"/>
          <p:cNvSpPr/>
          <p:nvPr/>
        </p:nvSpPr>
        <p:spPr>
          <a:xfrm>
            <a:off x="1252728" y="3182112"/>
            <a:ext cx="4343400" cy="804672"/>
          </a:xfrm>
          <a:prstGeom prst="rect">
            <a:avLst/>
          </a:prstGeom>
          <a:solidFill>
            <a:srgbClr val="19191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15" name="Picture 14" descr="dashboar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53895" y="3364992"/>
            <a:ext cx="420624" cy="420624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2093976" y="3328416"/>
            <a:ext cx="329184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1250" b="1">
                <a:solidFill>
                  <a:srgbClr val="FFFFFF"/>
                </a:solidFill>
                <a:latin typeface="Noto Sans KR"/>
              </a:rPr>
              <a:t>대시보드 한 화면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2093976" y="3639312"/>
            <a:ext cx="3291840" cy="23774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950" b="0">
                <a:solidFill>
                  <a:srgbClr val="C9C9C9"/>
                </a:solidFill>
                <a:latin typeface="Noto Sans KR"/>
              </a:rPr>
              <a:t>페이지·게시글·미디어를 한 곳에서 관리</a:t>
            </a:r>
          </a:p>
        </p:txBody>
      </p:sp>
      <p:sp>
        <p:nvSpPr>
          <p:cNvPr id="18" name="Rectangle 17"/>
          <p:cNvSpPr/>
          <p:nvPr/>
        </p:nvSpPr>
        <p:spPr>
          <a:xfrm>
            <a:off x="1252728" y="4114800"/>
            <a:ext cx="4343400" cy="804672"/>
          </a:xfrm>
          <a:prstGeom prst="rect">
            <a:avLst/>
          </a:prstGeom>
          <a:solidFill>
            <a:srgbClr val="F6F6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19" name="Picture 18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53895" y="4297680"/>
            <a:ext cx="420624" cy="420624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2093976" y="4261104"/>
            <a:ext cx="329184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1250" b="1">
                <a:solidFill>
                  <a:srgbClr val="191919"/>
                </a:solidFill>
                <a:latin typeface="Noto Sans KR"/>
              </a:rPr>
              <a:t>이미지 직접 교체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2093976" y="4572000"/>
            <a:ext cx="3291840" cy="23774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950" b="0">
                <a:solidFill>
                  <a:srgbClr val="555555"/>
                </a:solidFill>
                <a:latin typeface="Noto Sans KR"/>
              </a:rPr>
              <a:t>드래그 한 번으로 사진 교체</a:t>
            </a:r>
          </a:p>
        </p:txBody>
      </p:sp>
      <p:sp>
        <p:nvSpPr>
          <p:cNvPr id="22" name="Rectangle 21"/>
          <p:cNvSpPr/>
          <p:nvPr/>
        </p:nvSpPr>
        <p:spPr>
          <a:xfrm>
            <a:off x="1252728" y="5047488"/>
            <a:ext cx="4343400" cy="804672"/>
          </a:xfrm>
          <a:prstGeom prst="rect">
            <a:avLst/>
          </a:prstGeom>
          <a:solidFill>
            <a:srgbClr val="19191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23" name="Picture 22" descr="host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53895" y="5230368"/>
            <a:ext cx="420624" cy="420624"/>
          </a:xfrm>
          <a:prstGeom prst="rect">
            <a:avLst/>
          </a:prstGeom>
        </p:spPr>
      </p:pic>
      <p:sp>
        <p:nvSpPr>
          <p:cNvPr id="24" name="TextBox 23"/>
          <p:cNvSpPr txBox="1"/>
          <p:nvPr/>
        </p:nvSpPr>
        <p:spPr>
          <a:xfrm>
            <a:off x="2093976" y="5193792"/>
            <a:ext cx="329184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1250" b="1">
                <a:solidFill>
                  <a:srgbClr val="FFFFFF"/>
                </a:solidFill>
                <a:latin typeface="Noto Sans KR"/>
              </a:rPr>
              <a:t>매일 자동 백업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2093976" y="5504688"/>
            <a:ext cx="3291840" cy="23774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950" b="0">
                <a:solidFill>
                  <a:srgbClr val="C9C9C9"/>
                </a:solidFill>
                <a:latin typeface="Noto Sans KR"/>
              </a:rPr>
              <a:t>데이터 유실 걱정 없이 운영</a:t>
            </a:r>
          </a:p>
        </p:txBody>
      </p:sp>
      <p:sp>
        <p:nvSpPr>
          <p:cNvPr id="26" name="Rectangle 25"/>
          <p:cNvSpPr/>
          <p:nvPr/>
        </p:nvSpPr>
        <p:spPr>
          <a:xfrm>
            <a:off x="1252728" y="5980176"/>
            <a:ext cx="4343400" cy="804672"/>
          </a:xfrm>
          <a:prstGeom prst="rect">
            <a:avLst/>
          </a:prstGeom>
          <a:solidFill>
            <a:srgbClr val="F6F6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27" name="Picture 26" descr="check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453895" y="6163056"/>
            <a:ext cx="420624" cy="420624"/>
          </a:xfrm>
          <a:prstGeom prst="rect">
            <a:avLst/>
          </a:prstGeom>
        </p:spPr>
      </p:pic>
      <p:sp>
        <p:nvSpPr>
          <p:cNvPr id="28" name="TextBox 27"/>
          <p:cNvSpPr txBox="1"/>
          <p:nvPr/>
        </p:nvSpPr>
        <p:spPr>
          <a:xfrm>
            <a:off x="2093976" y="6126480"/>
            <a:ext cx="329184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1250" b="1">
                <a:solidFill>
                  <a:srgbClr val="191919"/>
                </a:solidFill>
                <a:latin typeface="Noto Sans KR"/>
              </a:rPr>
              <a:t>평생 무료 업데이트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2093976" y="6437376"/>
            <a:ext cx="3291840" cy="23774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950" b="0">
                <a:solidFill>
                  <a:srgbClr val="555555"/>
                </a:solidFill>
                <a:latin typeface="Noto Sans KR"/>
              </a:rPr>
              <a:t>업데이트 비용 ₩0</a:t>
            </a:r>
          </a:p>
        </p:txBody>
      </p:sp>
      <p:sp>
        <p:nvSpPr>
          <p:cNvPr id="30" name="Rectangle 29"/>
          <p:cNvSpPr/>
          <p:nvPr/>
        </p:nvSpPr>
        <p:spPr>
          <a:xfrm>
            <a:off x="1252728" y="6967728"/>
            <a:ext cx="4343400" cy="1005840"/>
          </a:xfrm>
          <a:prstGeom prst="rect">
            <a:avLst/>
          </a:prstGeom>
          <a:solidFill>
            <a:srgbClr val="FFE86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TextBox 30"/>
          <p:cNvSpPr txBox="1"/>
          <p:nvPr/>
        </p:nvSpPr>
        <p:spPr>
          <a:xfrm>
            <a:off x="1527048" y="7114032"/>
            <a:ext cx="3840480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1100" b="1">
                <a:solidFill>
                  <a:srgbClr val="191919"/>
                </a:solidFill>
                <a:latin typeface="Noto Sans KR"/>
              </a:rPr>
              <a:t>PAGES 147 · BACKUP 24 · COST ₩0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1527048" y="7461504"/>
            <a:ext cx="4572000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950" b="0">
                <a:solidFill>
                  <a:srgbClr val="554000"/>
                </a:solidFill>
                <a:latin typeface="Noto Sans KR"/>
              </a:rPr>
              <a:t>WP-ADMIN · 직관적 관리 · 코드 0줄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1252728" y="8233257"/>
            <a:ext cx="5486400" cy="23774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800" b="0" spc="160">
                <a:solidFill>
                  <a:srgbClr val="BBBBBB"/>
                </a:solidFill>
                <a:latin typeface="Noto Sans KR"/>
              </a:rPr>
              <a:t>IDC.KR  ·  COMPANY PROFILE 2026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8708745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84048" cy="8708745"/>
          </a:xfrm>
          <a:prstGeom prst="rect">
            <a:avLst/>
          </a:prstGeom>
          <a:solidFill>
            <a:srgbClr val="19191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 rot="16200000">
            <a:off x="-1143000" y="6651345"/>
            <a:ext cx="2743200" cy="2926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ctr"/>
            <a:r>
              <a:rPr sz="850" spc="170">
                <a:solidFill>
                  <a:srgbClr val="8E8E8E"/>
                </a:solidFill>
                <a:latin typeface="Noto Sans KR"/>
              </a:rPr>
              <a:t>IDC.KR   ·   16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52728" y="530352"/>
            <a:ext cx="8778240" cy="10515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4400" b="1" spc="-140">
                <a:solidFill>
                  <a:srgbClr val="191919"/>
                </a:solidFill>
                <a:latin typeface="Noto Sans KR"/>
              </a:rPr>
              <a:t>AI Services</a:t>
            </a:r>
          </a:p>
        </p:txBody>
      </p:sp>
      <p:sp>
        <p:nvSpPr>
          <p:cNvPr id="6" name="Rectangle 5"/>
          <p:cNvSpPr/>
          <p:nvPr/>
        </p:nvSpPr>
        <p:spPr>
          <a:xfrm>
            <a:off x="9082735" y="859536"/>
            <a:ext cx="566928" cy="20116"/>
          </a:xfrm>
          <a:prstGeom prst="rect">
            <a:avLst/>
          </a:prstGeom>
          <a:solidFill>
            <a:srgbClr val="19191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9814255" y="713232"/>
            <a:ext cx="1600200" cy="32918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30000"/>
              </a:lnSpc>
            </a:pPr>
            <a:r>
              <a:rPr sz="1250" b="1">
                <a:solidFill>
                  <a:srgbClr val="191919"/>
                </a:solidFill>
                <a:latin typeface="Noto Sans KR"/>
              </a:rPr>
              <a:t>AI 서비스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52728" y="1645920"/>
            <a:ext cx="10161727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1600" b="1">
                <a:solidFill>
                  <a:srgbClr val="191919"/>
                </a:solidFill>
                <a:latin typeface="Noto Sans KR"/>
              </a:rPr>
              <a:t>다른 업체는 별도 견적을 받는 AI 기능을</a:t>
            </a:r>
          </a:p>
        </p:txBody>
      </p:sp>
      <p:sp>
        <p:nvSpPr>
          <p:cNvPr id="9" name="Rectangle 8"/>
          <p:cNvSpPr/>
          <p:nvPr/>
        </p:nvSpPr>
        <p:spPr>
          <a:xfrm>
            <a:off x="1188719" y="2151888"/>
            <a:ext cx="3306063" cy="97536"/>
          </a:xfrm>
          <a:prstGeom prst="rect">
            <a:avLst/>
          </a:prstGeom>
          <a:solidFill>
            <a:srgbClr val="FFE86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1252728" y="2029968"/>
            <a:ext cx="10161727" cy="3048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1600" b="1">
                <a:solidFill>
                  <a:srgbClr val="191919"/>
                </a:solidFill>
                <a:latin typeface="Noto Sans KR"/>
              </a:rPr>
              <a:t>IDC.KR은 제작비 안에 넣었습니다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252728" y="2468880"/>
            <a:ext cx="10161727" cy="31089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50000"/>
              </a:lnSpc>
            </a:pPr>
            <a:r>
              <a:rPr sz="1150" b="0">
                <a:solidFill>
                  <a:srgbClr val="555555"/>
                </a:solidFill>
                <a:latin typeface="Noto Sans KR"/>
              </a:rPr>
              <a:t>AI 챗봇 · AI 콘텐츠 생성 · AI 홈페이지 초안까지 기본 제공합니다.</a:t>
            </a:r>
          </a:p>
        </p:txBody>
      </p:sp>
      <p:sp>
        <p:nvSpPr>
          <p:cNvPr id="12" name="Rectangle 11"/>
          <p:cNvSpPr/>
          <p:nvPr/>
        </p:nvSpPr>
        <p:spPr>
          <a:xfrm>
            <a:off x="1252728" y="3200400"/>
            <a:ext cx="3204362" cy="3931920"/>
          </a:xfrm>
          <a:prstGeom prst="rect">
            <a:avLst/>
          </a:prstGeom>
          <a:solidFill>
            <a:srgbClr val="D3F0E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1252728" y="3200400"/>
            <a:ext cx="3204362" cy="82296"/>
          </a:xfrm>
          <a:prstGeom prst="rect">
            <a:avLst/>
          </a:prstGeom>
          <a:solidFill>
            <a:srgbClr val="19191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14" name="Picture 13" descr="bot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1912" y="3493008"/>
            <a:ext cx="603504" cy="603504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1581912" y="4297680"/>
            <a:ext cx="2564282" cy="32918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1550" b="1">
                <a:solidFill>
                  <a:srgbClr val="191919"/>
                </a:solidFill>
                <a:latin typeface="Noto Sans KR"/>
              </a:rPr>
              <a:t>AI 챗봇 무상 제공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581912" y="4681728"/>
            <a:ext cx="2564282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1050" b="0">
                <a:solidFill>
                  <a:srgbClr val="445552"/>
                </a:solidFill>
                <a:latin typeface="Noto Sans KR"/>
              </a:rPr>
              <a:t>24시간 자동 상담 응대</a:t>
            </a:r>
          </a:p>
        </p:txBody>
      </p:sp>
      <p:sp>
        <p:nvSpPr>
          <p:cNvPr id="17" name="Rectangle 16"/>
          <p:cNvSpPr/>
          <p:nvPr/>
        </p:nvSpPr>
        <p:spPr>
          <a:xfrm>
            <a:off x="1581912" y="5029200"/>
            <a:ext cx="731520" cy="29260"/>
          </a:xfrm>
          <a:prstGeom prst="rect">
            <a:avLst/>
          </a:prstGeom>
          <a:solidFill>
            <a:srgbClr val="19191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1581912" y="5248656"/>
            <a:ext cx="2564282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40000"/>
              </a:lnSpc>
            </a:pPr>
            <a:r>
              <a:rPr sz="1050" b="0">
                <a:solidFill>
                  <a:srgbClr val="333333"/>
                </a:solidFill>
                <a:latin typeface="Noto Sans KR"/>
              </a:rPr>
              <a:t>· 자주 묻는 질문 자동 답변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581912" y="5650992"/>
            <a:ext cx="2564282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40000"/>
              </a:lnSpc>
            </a:pPr>
            <a:r>
              <a:rPr sz="1050" b="0">
                <a:solidFill>
                  <a:srgbClr val="333333"/>
                </a:solidFill>
                <a:latin typeface="Noto Sans KR"/>
              </a:rPr>
              <a:t>· 방문자 문의 실시간 수집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581912" y="6053328"/>
            <a:ext cx="2564282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40000"/>
              </a:lnSpc>
            </a:pPr>
            <a:r>
              <a:rPr sz="1050" b="0">
                <a:solidFill>
                  <a:srgbClr val="333333"/>
                </a:solidFill>
                <a:latin typeface="Noto Sans KR"/>
              </a:rPr>
              <a:t>· 업종 맞춤 대화 시나리오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581912" y="6455664"/>
            <a:ext cx="2564282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40000"/>
              </a:lnSpc>
            </a:pPr>
            <a:r>
              <a:rPr sz="1050" b="0">
                <a:solidFill>
                  <a:srgbClr val="333333"/>
                </a:solidFill>
                <a:latin typeface="Noto Sans KR"/>
              </a:rPr>
              <a:t>· 울티마 플랜 이상 무상</a:t>
            </a:r>
          </a:p>
        </p:txBody>
      </p:sp>
      <p:sp>
        <p:nvSpPr>
          <p:cNvPr id="22" name="Rectangle 21"/>
          <p:cNvSpPr/>
          <p:nvPr/>
        </p:nvSpPr>
        <p:spPr>
          <a:xfrm>
            <a:off x="4731410" y="3200400"/>
            <a:ext cx="3204362" cy="3931920"/>
          </a:xfrm>
          <a:prstGeom prst="rect">
            <a:avLst/>
          </a:prstGeom>
          <a:solidFill>
            <a:srgbClr val="D7EBC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Rectangle 22"/>
          <p:cNvSpPr/>
          <p:nvPr/>
        </p:nvSpPr>
        <p:spPr>
          <a:xfrm>
            <a:off x="4731410" y="3200400"/>
            <a:ext cx="3204362" cy="82296"/>
          </a:xfrm>
          <a:prstGeom prst="rect">
            <a:avLst/>
          </a:prstGeom>
          <a:solidFill>
            <a:srgbClr val="19191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24" name="Picture 23" descr="ai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60594" y="3493008"/>
            <a:ext cx="603504" cy="603504"/>
          </a:xfrm>
          <a:prstGeom prst="rect">
            <a:avLst/>
          </a:prstGeom>
        </p:spPr>
      </p:pic>
      <p:sp>
        <p:nvSpPr>
          <p:cNvPr id="25" name="TextBox 24"/>
          <p:cNvSpPr txBox="1"/>
          <p:nvPr/>
        </p:nvSpPr>
        <p:spPr>
          <a:xfrm>
            <a:off x="5060594" y="4297680"/>
            <a:ext cx="2564282" cy="32918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1550" b="1">
                <a:solidFill>
                  <a:srgbClr val="191919"/>
                </a:solidFill>
                <a:latin typeface="Noto Sans KR"/>
              </a:rPr>
              <a:t>AI 홈페이지 제공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5060594" y="4681728"/>
            <a:ext cx="2564282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1050" b="0">
                <a:solidFill>
                  <a:srgbClr val="445552"/>
                </a:solidFill>
                <a:latin typeface="Noto Sans KR"/>
              </a:rPr>
              <a:t>AI가 콘텐츠 초안 생성</a:t>
            </a:r>
          </a:p>
        </p:txBody>
      </p:sp>
      <p:sp>
        <p:nvSpPr>
          <p:cNvPr id="27" name="Rectangle 26"/>
          <p:cNvSpPr/>
          <p:nvPr/>
        </p:nvSpPr>
        <p:spPr>
          <a:xfrm>
            <a:off x="5060594" y="5029200"/>
            <a:ext cx="731520" cy="29260"/>
          </a:xfrm>
          <a:prstGeom prst="rect">
            <a:avLst/>
          </a:prstGeom>
          <a:solidFill>
            <a:srgbClr val="19191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5060594" y="5248656"/>
            <a:ext cx="2564282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40000"/>
              </a:lnSpc>
            </a:pPr>
            <a:r>
              <a:rPr sz="1050" b="0">
                <a:solidFill>
                  <a:srgbClr val="333333"/>
                </a:solidFill>
                <a:latin typeface="Noto Sans KR"/>
              </a:rPr>
              <a:t>· 업종 정보로 문구 자동 생성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5060594" y="5650992"/>
            <a:ext cx="2564282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40000"/>
              </a:lnSpc>
            </a:pPr>
            <a:r>
              <a:rPr sz="1050" b="0">
                <a:solidFill>
                  <a:srgbClr val="333333"/>
                </a:solidFill>
                <a:latin typeface="Noto Sans KR"/>
              </a:rPr>
              <a:t>· 디자인·문구 제안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5060594" y="6053328"/>
            <a:ext cx="2564282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40000"/>
              </a:lnSpc>
            </a:pPr>
            <a:r>
              <a:rPr sz="1050" b="0">
                <a:solidFill>
                  <a:srgbClr val="333333"/>
                </a:solidFill>
                <a:latin typeface="Noto Sans KR"/>
              </a:rPr>
              <a:t>· 제작 속도 대폭 향상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5060594" y="6455664"/>
            <a:ext cx="2564282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40000"/>
              </a:lnSpc>
            </a:pPr>
            <a:r>
              <a:rPr sz="1050" b="0">
                <a:solidFill>
                  <a:srgbClr val="333333"/>
                </a:solidFill>
                <a:latin typeface="Noto Sans KR"/>
              </a:rPr>
              <a:t>· 사람 손길로 완성도 마무리</a:t>
            </a:r>
          </a:p>
        </p:txBody>
      </p:sp>
      <p:sp>
        <p:nvSpPr>
          <p:cNvPr id="32" name="Rectangle 31"/>
          <p:cNvSpPr/>
          <p:nvPr/>
        </p:nvSpPr>
        <p:spPr>
          <a:xfrm>
            <a:off x="8210092" y="3200400"/>
            <a:ext cx="3204362" cy="3931920"/>
          </a:xfrm>
          <a:prstGeom prst="rect">
            <a:avLst/>
          </a:prstGeom>
          <a:solidFill>
            <a:srgbClr val="F6F6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Rectangle 32"/>
          <p:cNvSpPr/>
          <p:nvPr/>
        </p:nvSpPr>
        <p:spPr>
          <a:xfrm>
            <a:off x="8210092" y="3200400"/>
            <a:ext cx="3204362" cy="82296"/>
          </a:xfrm>
          <a:prstGeom prst="rect">
            <a:avLst/>
          </a:prstGeom>
          <a:solidFill>
            <a:srgbClr val="19191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4" name="Picture 33" descr="cod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39276" y="3493008"/>
            <a:ext cx="603504" cy="603504"/>
          </a:xfrm>
          <a:prstGeom prst="rect">
            <a:avLst/>
          </a:prstGeom>
        </p:spPr>
      </p:pic>
      <p:sp>
        <p:nvSpPr>
          <p:cNvPr id="35" name="TextBox 34"/>
          <p:cNvSpPr txBox="1"/>
          <p:nvPr/>
        </p:nvSpPr>
        <p:spPr>
          <a:xfrm>
            <a:off x="8539276" y="4297680"/>
            <a:ext cx="2564282" cy="32918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1550" b="1">
                <a:solidFill>
                  <a:srgbClr val="191919"/>
                </a:solidFill>
                <a:latin typeface="Noto Sans KR"/>
              </a:rPr>
              <a:t>AI 연동 CMS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8539276" y="4681728"/>
            <a:ext cx="2564282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1050" b="0">
                <a:solidFill>
                  <a:srgbClr val="445552"/>
                </a:solidFill>
                <a:latin typeface="Noto Sans KR"/>
              </a:rPr>
              <a:t>관리자에서 바로 생성</a:t>
            </a:r>
          </a:p>
        </p:txBody>
      </p:sp>
      <p:sp>
        <p:nvSpPr>
          <p:cNvPr id="37" name="Rectangle 36"/>
          <p:cNvSpPr/>
          <p:nvPr/>
        </p:nvSpPr>
        <p:spPr>
          <a:xfrm>
            <a:off x="8539276" y="5029200"/>
            <a:ext cx="731520" cy="29260"/>
          </a:xfrm>
          <a:prstGeom prst="rect">
            <a:avLst/>
          </a:prstGeom>
          <a:solidFill>
            <a:srgbClr val="19191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8" name="TextBox 37"/>
          <p:cNvSpPr txBox="1"/>
          <p:nvPr/>
        </p:nvSpPr>
        <p:spPr>
          <a:xfrm>
            <a:off x="8539276" y="5248656"/>
            <a:ext cx="2564282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40000"/>
              </a:lnSpc>
            </a:pPr>
            <a:r>
              <a:rPr sz="1050" b="0">
                <a:solidFill>
                  <a:srgbClr val="333333"/>
                </a:solidFill>
                <a:latin typeface="Noto Sans KR"/>
              </a:rPr>
              <a:t>· ChatGPT·Gemini 연동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8539276" y="5650992"/>
            <a:ext cx="2564282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40000"/>
              </a:lnSpc>
            </a:pPr>
            <a:r>
              <a:rPr sz="1050" b="0">
                <a:solidFill>
                  <a:srgbClr val="333333"/>
                </a:solidFill>
                <a:latin typeface="Noto Sans KR"/>
              </a:rPr>
              <a:t>· 텍스트·이미지 자동 생성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8539276" y="6053328"/>
            <a:ext cx="2564282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40000"/>
              </a:lnSpc>
            </a:pPr>
            <a:r>
              <a:rPr sz="1050" b="0">
                <a:solidFill>
                  <a:srgbClr val="333333"/>
                </a:solidFill>
                <a:latin typeface="Noto Sans KR"/>
              </a:rPr>
              <a:t>· 작성 즉시 홈페이지 게시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8539276" y="6455664"/>
            <a:ext cx="2564282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40000"/>
              </a:lnSpc>
            </a:pPr>
            <a:r>
              <a:rPr sz="1050" b="0">
                <a:solidFill>
                  <a:srgbClr val="333333"/>
                </a:solidFill>
                <a:latin typeface="Noto Sans KR"/>
              </a:rPr>
              <a:t>· 페이지별 SEO 자동 설정</a:t>
            </a:r>
          </a:p>
        </p:txBody>
      </p:sp>
      <p:sp>
        <p:nvSpPr>
          <p:cNvPr id="42" name="Rectangle 41"/>
          <p:cNvSpPr/>
          <p:nvPr/>
        </p:nvSpPr>
        <p:spPr>
          <a:xfrm>
            <a:off x="1252728" y="7370064"/>
            <a:ext cx="10161727" cy="603504"/>
          </a:xfrm>
          <a:prstGeom prst="rect">
            <a:avLst/>
          </a:prstGeom>
          <a:solidFill>
            <a:srgbClr val="FFE86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3" name="TextBox 42"/>
          <p:cNvSpPr txBox="1"/>
          <p:nvPr/>
        </p:nvSpPr>
        <p:spPr>
          <a:xfrm>
            <a:off x="1572767" y="7516368"/>
            <a:ext cx="10515600" cy="31089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1200" b="1">
                <a:solidFill>
                  <a:srgbClr val="191919"/>
                </a:solidFill>
                <a:latin typeface="Noto Sans KR"/>
              </a:rPr>
              <a:t>AI 챗봇만 따로 만들면 300만원 이상 · IDC.KR은 울티마 플랜에 무상 포함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1252728" y="8233257"/>
            <a:ext cx="5486400" cy="23774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800" b="0" spc="160">
                <a:solidFill>
                  <a:srgbClr val="BBBBBB"/>
                </a:solidFill>
                <a:latin typeface="Noto Sans KR"/>
              </a:rPr>
              <a:t>IDC.KR  ·  COMPANY PROFILE 2026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8708745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84048" cy="8708745"/>
          </a:xfrm>
          <a:prstGeom prst="rect">
            <a:avLst/>
          </a:prstGeom>
          <a:solidFill>
            <a:srgbClr val="19191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 rot="16200000">
            <a:off x="-1143000" y="6651345"/>
            <a:ext cx="2743200" cy="2926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ctr"/>
            <a:r>
              <a:rPr sz="850" spc="170">
                <a:solidFill>
                  <a:srgbClr val="8E8E8E"/>
                </a:solidFill>
                <a:latin typeface="Noto Sans KR"/>
              </a:rPr>
              <a:t>IDC.KR   ·   17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52728" y="530352"/>
            <a:ext cx="8778240" cy="10515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4400" b="1" spc="-140">
                <a:solidFill>
                  <a:srgbClr val="191919"/>
                </a:solidFill>
                <a:latin typeface="Noto Sans KR"/>
              </a:rPr>
              <a:t>Responsive Web</a:t>
            </a:r>
          </a:p>
        </p:txBody>
      </p:sp>
      <p:sp>
        <p:nvSpPr>
          <p:cNvPr id="6" name="Rectangle 5"/>
          <p:cNvSpPr/>
          <p:nvPr/>
        </p:nvSpPr>
        <p:spPr>
          <a:xfrm>
            <a:off x="9082735" y="859536"/>
            <a:ext cx="566928" cy="20116"/>
          </a:xfrm>
          <a:prstGeom prst="rect">
            <a:avLst/>
          </a:prstGeom>
          <a:solidFill>
            <a:srgbClr val="19191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9814255" y="713232"/>
            <a:ext cx="1600200" cy="32918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30000"/>
              </a:lnSpc>
            </a:pPr>
            <a:r>
              <a:rPr sz="1250" b="1">
                <a:solidFill>
                  <a:srgbClr val="191919"/>
                </a:solidFill>
                <a:latin typeface="Noto Sans KR"/>
              </a:rPr>
              <a:t>반응형 제작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52728" y="1645920"/>
            <a:ext cx="10161727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1600" b="1">
                <a:solidFill>
                  <a:srgbClr val="191919"/>
                </a:solidFill>
                <a:latin typeface="Noto Sans KR"/>
              </a:rPr>
              <a:t>하나의 홈페이지가</a:t>
            </a:r>
          </a:p>
        </p:txBody>
      </p:sp>
      <p:sp>
        <p:nvSpPr>
          <p:cNvPr id="9" name="Rectangle 8"/>
          <p:cNvSpPr/>
          <p:nvPr/>
        </p:nvSpPr>
        <p:spPr>
          <a:xfrm>
            <a:off x="1188719" y="2151888"/>
            <a:ext cx="3163823" cy="97536"/>
          </a:xfrm>
          <a:prstGeom prst="rect">
            <a:avLst/>
          </a:prstGeom>
          <a:solidFill>
            <a:srgbClr val="FFE86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1252728" y="2029968"/>
            <a:ext cx="10161727" cy="3048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1600" b="1">
                <a:solidFill>
                  <a:srgbClr val="191919"/>
                </a:solidFill>
                <a:latin typeface="Noto Sans KR"/>
              </a:rPr>
              <a:t>PC · 태블릿 · 모바일에 자동 대응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252728" y="2468880"/>
            <a:ext cx="10161727" cy="31089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50000"/>
              </a:lnSpc>
            </a:pPr>
            <a:r>
              <a:rPr sz="1150" b="0">
                <a:solidFill>
                  <a:srgbClr val="555555"/>
                </a:solidFill>
                <a:latin typeface="Noto Sans KR"/>
              </a:rPr>
              <a:t>기기별로 따로 만들지 않아도 모든 화면에서 최적으로 보입니다.</a:t>
            </a:r>
          </a:p>
        </p:txBody>
      </p:sp>
      <p:pic>
        <p:nvPicPr>
          <p:cNvPr id="12" name="Picture 11" descr="multiling.png"/>
          <p:cNvPicPr>
            <a:picLocks noChangeAspect="1"/>
          </p:cNvPicPr>
          <p:nvPr/>
        </p:nvPicPr>
        <p:blipFill>
          <a:blip r:embed="rId2"/>
          <a:srcRect t="22000" b="28000" l="8000" r="5000"/>
          <a:stretch>
            <a:fillRect/>
          </a:stretch>
        </p:blipFill>
        <p:spPr>
          <a:xfrm>
            <a:off x="5852160" y="3154680"/>
            <a:ext cx="5577840" cy="2788920"/>
          </a:xfrm>
          <a:prstGeom prst="rect">
            <a:avLst/>
          </a:prstGeom>
        </p:spPr>
      </p:pic>
      <p:sp>
        <p:nvSpPr>
          <p:cNvPr id="13" name="Rectangle 12"/>
          <p:cNvSpPr/>
          <p:nvPr/>
        </p:nvSpPr>
        <p:spPr>
          <a:xfrm>
            <a:off x="5852160" y="3154680"/>
            <a:ext cx="5577840" cy="2788920"/>
          </a:xfrm>
          <a:prstGeom prst="rect">
            <a:avLst/>
          </a:prstGeom>
          <a:noFill/>
          <a:ln w="9525">
            <a:solidFill>
              <a:srgbClr val="DDDDD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Rectangle 13"/>
          <p:cNvSpPr/>
          <p:nvPr/>
        </p:nvSpPr>
        <p:spPr>
          <a:xfrm>
            <a:off x="1252728" y="3182112"/>
            <a:ext cx="4297680" cy="841248"/>
          </a:xfrm>
          <a:prstGeom prst="rect">
            <a:avLst/>
          </a:prstGeom>
          <a:solidFill>
            <a:srgbClr val="19191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15" name="Picture 14" descr="responsiv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53895" y="3383280"/>
            <a:ext cx="438912" cy="438912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2112263" y="3346704"/>
            <a:ext cx="32004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1250" b="1">
                <a:solidFill>
                  <a:srgbClr val="FFFFFF"/>
                </a:solidFill>
                <a:latin typeface="Noto Sans KR"/>
              </a:rPr>
              <a:t>기기별 자동 최적화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2112263" y="3657600"/>
            <a:ext cx="3200400" cy="23774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950" b="0">
                <a:solidFill>
                  <a:srgbClr val="C9C9C9"/>
                </a:solidFill>
                <a:latin typeface="Noto Sans KR"/>
              </a:rPr>
              <a:t>해상도에 따라 레이아웃이 자동으로 재배치</a:t>
            </a:r>
          </a:p>
        </p:txBody>
      </p:sp>
      <p:sp>
        <p:nvSpPr>
          <p:cNvPr id="18" name="Rectangle 17"/>
          <p:cNvSpPr/>
          <p:nvPr/>
        </p:nvSpPr>
        <p:spPr>
          <a:xfrm>
            <a:off x="1252728" y="4151376"/>
            <a:ext cx="4297680" cy="841248"/>
          </a:xfrm>
          <a:prstGeom prst="rect">
            <a:avLst/>
          </a:prstGeom>
          <a:solidFill>
            <a:srgbClr val="F6F6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19" name="Picture 18" descr="glob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53895" y="4352544"/>
            <a:ext cx="438912" cy="438912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2112263" y="4315968"/>
            <a:ext cx="32004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1250" b="1">
                <a:solidFill>
                  <a:srgbClr val="191919"/>
                </a:solidFill>
                <a:latin typeface="Noto Sans KR"/>
              </a:rPr>
              <a:t>무료 다국어 3개국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2112263" y="4626864"/>
            <a:ext cx="3200400" cy="23774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950" b="0">
                <a:solidFill>
                  <a:srgbClr val="555555"/>
                </a:solidFill>
                <a:latin typeface="Noto Sans KR"/>
              </a:rPr>
              <a:t>영어·일어·중국어 전환 버튼 자동 삽입</a:t>
            </a:r>
          </a:p>
        </p:txBody>
      </p:sp>
      <p:sp>
        <p:nvSpPr>
          <p:cNvPr id="22" name="Rectangle 21"/>
          <p:cNvSpPr/>
          <p:nvPr/>
        </p:nvSpPr>
        <p:spPr>
          <a:xfrm>
            <a:off x="1252728" y="5120640"/>
            <a:ext cx="4297680" cy="841248"/>
          </a:xfrm>
          <a:prstGeom prst="rect">
            <a:avLst/>
          </a:prstGeom>
          <a:solidFill>
            <a:srgbClr val="F6F6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23" name="Picture 22" descr="seo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53895" y="5321807"/>
            <a:ext cx="438912" cy="438912"/>
          </a:xfrm>
          <a:prstGeom prst="rect">
            <a:avLst/>
          </a:prstGeom>
        </p:spPr>
      </p:pic>
      <p:sp>
        <p:nvSpPr>
          <p:cNvPr id="24" name="TextBox 23"/>
          <p:cNvSpPr txBox="1"/>
          <p:nvPr/>
        </p:nvSpPr>
        <p:spPr>
          <a:xfrm>
            <a:off x="2112263" y="5285231"/>
            <a:ext cx="32004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1250" b="1">
                <a:solidFill>
                  <a:srgbClr val="191919"/>
                </a:solidFill>
                <a:latin typeface="Noto Sans KR"/>
              </a:rPr>
              <a:t>모바일 SEO 반영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2112263" y="5596127"/>
            <a:ext cx="3200400" cy="23774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950" b="0">
                <a:solidFill>
                  <a:srgbClr val="555555"/>
                </a:solidFill>
                <a:latin typeface="Noto Sans KR"/>
              </a:rPr>
              <a:t>모바일 검색 시대에 필수인 속도·구조 최적화</a:t>
            </a:r>
          </a:p>
        </p:txBody>
      </p:sp>
      <p:sp>
        <p:nvSpPr>
          <p:cNvPr id="26" name="Rectangle 25"/>
          <p:cNvSpPr/>
          <p:nvPr/>
        </p:nvSpPr>
        <p:spPr>
          <a:xfrm>
            <a:off x="1252728" y="6355080"/>
            <a:ext cx="2334691" cy="1170432"/>
          </a:xfrm>
          <a:prstGeom prst="rect">
            <a:avLst/>
          </a:prstGeom>
          <a:noFill/>
          <a:ln w="12700">
            <a:solidFill>
              <a:srgbClr val="E4E4E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Rectangle 26"/>
          <p:cNvSpPr/>
          <p:nvPr/>
        </p:nvSpPr>
        <p:spPr>
          <a:xfrm>
            <a:off x="1252728" y="6355080"/>
            <a:ext cx="2334691" cy="45720"/>
          </a:xfrm>
          <a:prstGeom prst="rect">
            <a:avLst/>
          </a:prstGeom>
          <a:solidFill>
            <a:srgbClr val="FFE86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1472184" y="6583680"/>
            <a:ext cx="1923211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1200" b="1">
                <a:solidFill>
                  <a:srgbClr val="191919"/>
                </a:solidFill>
                <a:latin typeface="Noto Sans KR"/>
              </a:rPr>
              <a:t>미디어 쿼리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472184" y="6912864"/>
            <a:ext cx="1923211" cy="40233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45000"/>
              </a:lnSpc>
            </a:pPr>
            <a:r>
              <a:rPr sz="950" b="0">
                <a:solidFill>
                  <a:srgbClr val="555555"/>
                </a:solidFill>
                <a:latin typeface="Noto Sans KR"/>
              </a:rPr>
              <a:t>화면 크기별 CSS 분기</a:t>
            </a:r>
          </a:p>
        </p:txBody>
      </p:sp>
      <p:sp>
        <p:nvSpPr>
          <p:cNvPr id="30" name="Rectangle 29"/>
          <p:cNvSpPr/>
          <p:nvPr/>
        </p:nvSpPr>
        <p:spPr>
          <a:xfrm>
            <a:off x="3861739" y="6355080"/>
            <a:ext cx="2334691" cy="1170432"/>
          </a:xfrm>
          <a:prstGeom prst="rect">
            <a:avLst/>
          </a:prstGeom>
          <a:noFill/>
          <a:ln w="12700">
            <a:solidFill>
              <a:srgbClr val="E4E4E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Rectangle 30"/>
          <p:cNvSpPr/>
          <p:nvPr/>
        </p:nvSpPr>
        <p:spPr>
          <a:xfrm>
            <a:off x="3861739" y="6355080"/>
            <a:ext cx="2334691" cy="45720"/>
          </a:xfrm>
          <a:prstGeom prst="rect">
            <a:avLst/>
          </a:prstGeom>
          <a:solidFill>
            <a:srgbClr val="FFE86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TextBox 31"/>
          <p:cNvSpPr txBox="1"/>
          <p:nvPr/>
        </p:nvSpPr>
        <p:spPr>
          <a:xfrm>
            <a:off x="4081195" y="6583680"/>
            <a:ext cx="1923211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1200" b="1">
                <a:solidFill>
                  <a:srgbClr val="191919"/>
                </a:solidFill>
                <a:latin typeface="Noto Sans KR"/>
              </a:rPr>
              <a:t>뷰포트 설정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4081195" y="6912864"/>
            <a:ext cx="1923211" cy="40233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45000"/>
              </a:lnSpc>
            </a:pPr>
            <a:r>
              <a:rPr sz="950" b="0">
                <a:solidFill>
                  <a:srgbClr val="555555"/>
                </a:solidFill>
                <a:latin typeface="Noto Sans KR"/>
              </a:rPr>
              <a:t>모니터 출력 영역 지정</a:t>
            </a:r>
          </a:p>
        </p:txBody>
      </p:sp>
      <p:sp>
        <p:nvSpPr>
          <p:cNvPr id="34" name="Rectangle 33"/>
          <p:cNvSpPr/>
          <p:nvPr/>
        </p:nvSpPr>
        <p:spPr>
          <a:xfrm>
            <a:off x="6470751" y="6355080"/>
            <a:ext cx="2334691" cy="1170432"/>
          </a:xfrm>
          <a:prstGeom prst="rect">
            <a:avLst/>
          </a:prstGeom>
          <a:noFill/>
          <a:ln w="12700">
            <a:solidFill>
              <a:srgbClr val="E4E4E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5" name="Rectangle 34"/>
          <p:cNvSpPr/>
          <p:nvPr/>
        </p:nvSpPr>
        <p:spPr>
          <a:xfrm>
            <a:off x="6470751" y="6355080"/>
            <a:ext cx="2334691" cy="45720"/>
          </a:xfrm>
          <a:prstGeom prst="rect">
            <a:avLst/>
          </a:prstGeom>
          <a:solidFill>
            <a:srgbClr val="FFE86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6" name="TextBox 35"/>
          <p:cNvSpPr txBox="1"/>
          <p:nvPr/>
        </p:nvSpPr>
        <p:spPr>
          <a:xfrm>
            <a:off x="6690207" y="6583680"/>
            <a:ext cx="1923211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1200" b="1">
                <a:solidFill>
                  <a:srgbClr val="191919"/>
                </a:solidFill>
                <a:latin typeface="Noto Sans KR"/>
              </a:rPr>
              <a:t>유동형 그리드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6690207" y="6912864"/>
            <a:ext cx="1923211" cy="40233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45000"/>
              </a:lnSpc>
            </a:pPr>
            <a:r>
              <a:rPr sz="950" b="0">
                <a:solidFill>
                  <a:srgbClr val="555555"/>
                </a:solidFill>
                <a:latin typeface="Noto Sans KR"/>
              </a:rPr>
              <a:t>em·% 단위 유동 배치</a:t>
            </a:r>
          </a:p>
        </p:txBody>
      </p:sp>
      <p:sp>
        <p:nvSpPr>
          <p:cNvPr id="38" name="Rectangle 37"/>
          <p:cNvSpPr/>
          <p:nvPr/>
        </p:nvSpPr>
        <p:spPr>
          <a:xfrm>
            <a:off x="9079763" y="6355080"/>
            <a:ext cx="2334691" cy="1170432"/>
          </a:xfrm>
          <a:prstGeom prst="rect">
            <a:avLst/>
          </a:prstGeom>
          <a:noFill/>
          <a:ln w="12700">
            <a:solidFill>
              <a:srgbClr val="E4E4E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9" name="Rectangle 38"/>
          <p:cNvSpPr/>
          <p:nvPr/>
        </p:nvSpPr>
        <p:spPr>
          <a:xfrm>
            <a:off x="9079763" y="6355080"/>
            <a:ext cx="2334691" cy="45720"/>
          </a:xfrm>
          <a:prstGeom prst="rect">
            <a:avLst/>
          </a:prstGeom>
          <a:solidFill>
            <a:srgbClr val="FFE86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0" name="TextBox 39"/>
          <p:cNvSpPr txBox="1"/>
          <p:nvPr/>
        </p:nvSpPr>
        <p:spPr>
          <a:xfrm>
            <a:off x="9299219" y="6583680"/>
            <a:ext cx="1923211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1200" b="1">
                <a:solidFill>
                  <a:srgbClr val="191919"/>
                </a:solidFill>
                <a:latin typeface="Noto Sans KR"/>
              </a:rPr>
              <a:t>반응형 레이아웃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9299219" y="6912864"/>
            <a:ext cx="1923211" cy="40233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45000"/>
              </a:lnSpc>
            </a:pPr>
            <a:r>
              <a:rPr sz="950" b="0">
                <a:solidFill>
                  <a:srgbClr val="555555"/>
                </a:solidFill>
                <a:latin typeface="Noto Sans KR"/>
              </a:rPr>
              <a:t>기기별 화면 구성 적용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1252728" y="8233257"/>
            <a:ext cx="5486400" cy="23774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800" b="0" spc="160">
                <a:solidFill>
                  <a:srgbClr val="BBBBBB"/>
                </a:solidFill>
                <a:latin typeface="Noto Sans KR"/>
              </a:rPr>
              <a:t>IDC.KR  ·  COMPANY PROFILE 2026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8708745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84048" cy="8708745"/>
          </a:xfrm>
          <a:prstGeom prst="rect">
            <a:avLst/>
          </a:prstGeom>
          <a:solidFill>
            <a:srgbClr val="19191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 rot="16200000">
            <a:off x="-1143000" y="6651345"/>
            <a:ext cx="2743200" cy="2926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ctr"/>
            <a:r>
              <a:rPr sz="850" spc="170">
                <a:solidFill>
                  <a:srgbClr val="8E8E8E"/>
                </a:solidFill>
                <a:latin typeface="Noto Sans KR"/>
              </a:rPr>
              <a:t>IDC.KR   ·   18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52728" y="530352"/>
            <a:ext cx="8778240" cy="10515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4400" b="1" spc="-140">
                <a:solidFill>
                  <a:srgbClr val="191919"/>
                </a:solidFill>
                <a:latin typeface="Noto Sans KR"/>
              </a:rPr>
              <a:t>Business Area</a:t>
            </a:r>
          </a:p>
        </p:txBody>
      </p:sp>
      <p:sp>
        <p:nvSpPr>
          <p:cNvPr id="6" name="Rectangle 5"/>
          <p:cNvSpPr/>
          <p:nvPr/>
        </p:nvSpPr>
        <p:spPr>
          <a:xfrm>
            <a:off x="9082735" y="859536"/>
            <a:ext cx="566928" cy="20116"/>
          </a:xfrm>
          <a:prstGeom prst="rect">
            <a:avLst/>
          </a:prstGeom>
          <a:solidFill>
            <a:srgbClr val="19191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9814255" y="713232"/>
            <a:ext cx="1600200" cy="32918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30000"/>
              </a:lnSpc>
            </a:pPr>
            <a:r>
              <a:rPr sz="1250" b="1">
                <a:solidFill>
                  <a:srgbClr val="191919"/>
                </a:solidFill>
                <a:latin typeface="Noto Sans KR"/>
              </a:rPr>
              <a:t>사업 영역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52728" y="1645920"/>
            <a:ext cx="10161727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1600" b="1">
                <a:solidFill>
                  <a:srgbClr val="191919"/>
                </a:solidFill>
                <a:latin typeface="Noto Sans KR"/>
              </a:rPr>
              <a:t>홈페이지 제작·운영에 필요한</a:t>
            </a:r>
          </a:p>
        </p:txBody>
      </p:sp>
      <p:sp>
        <p:nvSpPr>
          <p:cNvPr id="9" name="Rectangle 8"/>
          <p:cNvSpPr/>
          <p:nvPr/>
        </p:nvSpPr>
        <p:spPr>
          <a:xfrm>
            <a:off x="1188719" y="2151888"/>
            <a:ext cx="3005328" cy="97536"/>
          </a:xfrm>
          <a:prstGeom prst="rect">
            <a:avLst/>
          </a:prstGeom>
          <a:solidFill>
            <a:srgbClr val="FFE86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1252728" y="2029968"/>
            <a:ext cx="10161727" cy="3048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1600" b="1">
                <a:solidFill>
                  <a:srgbClr val="191919"/>
                </a:solidFill>
                <a:latin typeface="Noto Sans KR"/>
              </a:rPr>
              <a:t>모든 서비스를 원스톱으로 제공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252728" y="2468880"/>
            <a:ext cx="10161727" cy="31089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50000"/>
              </a:lnSpc>
            </a:pPr>
            <a:r>
              <a:rPr sz="1150" b="0">
                <a:solidFill>
                  <a:srgbClr val="555555"/>
                </a:solidFill>
                <a:latin typeface="Noto Sans KR"/>
              </a:rPr>
              <a:t>기획부터 개발, 운영, 마케팅까지 한 곳에서 해결하실 수 있습니다.</a:t>
            </a:r>
          </a:p>
        </p:txBody>
      </p:sp>
      <p:sp>
        <p:nvSpPr>
          <p:cNvPr id="12" name="Rectangle 11"/>
          <p:cNvSpPr/>
          <p:nvPr/>
        </p:nvSpPr>
        <p:spPr>
          <a:xfrm>
            <a:off x="1252728" y="3218688"/>
            <a:ext cx="3204362" cy="1920240"/>
          </a:xfrm>
          <a:prstGeom prst="rect">
            <a:avLst/>
          </a:prstGeom>
          <a:solidFill>
            <a:srgbClr val="19191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13" name="Picture 12" descr="responsiv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7048" y="3474720"/>
            <a:ext cx="512064" cy="512064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1527048" y="4133087"/>
            <a:ext cx="2655722" cy="31089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1500" b="1">
                <a:solidFill>
                  <a:srgbClr val="FFFFFF"/>
                </a:solidFill>
                <a:latin typeface="Noto Sans KR"/>
              </a:rPr>
              <a:t>반응형 홈페이지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27048" y="4462272"/>
            <a:ext cx="2655722" cy="23774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900" b="0" spc="140">
                <a:solidFill>
                  <a:srgbClr val="FFE86B"/>
                </a:solidFill>
                <a:latin typeface="Noto Sans KR"/>
              </a:rPr>
              <a:t>Responsive Web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527048" y="4700016"/>
            <a:ext cx="2655722" cy="40233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50000"/>
              </a:lnSpc>
            </a:pPr>
            <a:r>
              <a:rPr sz="1000" b="0">
                <a:solidFill>
                  <a:srgbClr val="C9C9C9"/>
                </a:solidFill>
                <a:latin typeface="Noto Sans KR"/>
              </a:rPr>
              <a:t>PC + 모바일 동시 제작 · 기업/쇼핑몰/포털 · 워드프레스 CMS 구축</a:t>
            </a:r>
          </a:p>
        </p:txBody>
      </p:sp>
      <p:sp>
        <p:nvSpPr>
          <p:cNvPr id="17" name="Rectangle 16"/>
          <p:cNvSpPr/>
          <p:nvPr/>
        </p:nvSpPr>
        <p:spPr>
          <a:xfrm>
            <a:off x="4731410" y="3218688"/>
            <a:ext cx="3204362" cy="1920240"/>
          </a:xfrm>
          <a:prstGeom prst="rect">
            <a:avLst/>
          </a:prstGeom>
          <a:solidFill>
            <a:srgbClr val="F6F6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18" name="Picture 17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05730" y="3474720"/>
            <a:ext cx="512064" cy="512064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5005730" y="4133087"/>
            <a:ext cx="2655722" cy="31089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1500" b="1">
                <a:solidFill>
                  <a:srgbClr val="191919"/>
                </a:solidFill>
                <a:latin typeface="Noto Sans KR"/>
              </a:rPr>
              <a:t>쇼핑몰 제작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005730" y="4462272"/>
            <a:ext cx="2655722" cy="23774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900" b="0" spc="140">
                <a:solidFill>
                  <a:srgbClr val="8A8A8A"/>
                </a:solidFill>
                <a:latin typeface="Noto Sans KR"/>
              </a:rPr>
              <a:t>Commerce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5005730" y="4700016"/>
            <a:ext cx="2655722" cy="40233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50000"/>
              </a:lnSpc>
            </a:pPr>
            <a:r>
              <a:rPr sz="1000" b="0">
                <a:solidFill>
                  <a:srgbClr val="555555"/>
                </a:solidFill>
                <a:latin typeface="Noto Sans KR"/>
              </a:rPr>
              <a:t>결제 · 회원 · 본인인증 연동 · 대기업몰 수준 구현</a:t>
            </a:r>
          </a:p>
        </p:txBody>
      </p:sp>
      <p:sp>
        <p:nvSpPr>
          <p:cNvPr id="22" name="Rectangle 21"/>
          <p:cNvSpPr/>
          <p:nvPr/>
        </p:nvSpPr>
        <p:spPr>
          <a:xfrm>
            <a:off x="8210092" y="3218688"/>
            <a:ext cx="3204362" cy="1920240"/>
          </a:xfrm>
          <a:prstGeom prst="rect">
            <a:avLst/>
          </a:prstGeom>
          <a:solidFill>
            <a:srgbClr val="19191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23" name="Picture 22" descr="cod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84412" y="3474720"/>
            <a:ext cx="512064" cy="512064"/>
          </a:xfrm>
          <a:prstGeom prst="rect">
            <a:avLst/>
          </a:prstGeom>
        </p:spPr>
      </p:pic>
      <p:sp>
        <p:nvSpPr>
          <p:cNvPr id="24" name="TextBox 23"/>
          <p:cNvSpPr txBox="1"/>
          <p:nvPr/>
        </p:nvSpPr>
        <p:spPr>
          <a:xfrm>
            <a:off x="8484412" y="4133087"/>
            <a:ext cx="2655722" cy="31089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1500" b="1">
                <a:solidFill>
                  <a:srgbClr val="FFFFFF"/>
                </a:solidFill>
                <a:latin typeface="Noto Sans KR"/>
              </a:rPr>
              <a:t>APP 개발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484412" y="4462272"/>
            <a:ext cx="2655722" cy="23774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900" b="0" spc="140">
                <a:solidFill>
                  <a:srgbClr val="FFE86B"/>
                </a:solidFill>
                <a:latin typeface="Noto Sans KR"/>
              </a:rPr>
              <a:t>Mobile App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8484412" y="4700016"/>
            <a:ext cx="2655722" cy="40233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50000"/>
              </a:lnSpc>
            </a:pPr>
            <a:r>
              <a:rPr sz="1000" b="0">
                <a:solidFill>
                  <a:srgbClr val="C9C9C9"/>
                </a:solidFill>
                <a:latin typeface="Noto Sans KR"/>
              </a:rPr>
              <a:t>Android · iOS 하이브리드 · 스토어 등록 · 푸시/GPS 연동</a:t>
            </a:r>
          </a:p>
        </p:txBody>
      </p:sp>
      <p:sp>
        <p:nvSpPr>
          <p:cNvPr id="27" name="Rectangle 26"/>
          <p:cNvSpPr/>
          <p:nvPr/>
        </p:nvSpPr>
        <p:spPr>
          <a:xfrm>
            <a:off x="1252728" y="5431536"/>
            <a:ext cx="3204362" cy="1920240"/>
          </a:xfrm>
          <a:prstGeom prst="rect">
            <a:avLst/>
          </a:prstGeom>
          <a:solidFill>
            <a:srgbClr val="F6F6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28" name="Picture 27" descr="bot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27048" y="5687568"/>
            <a:ext cx="512064" cy="512064"/>
          </a:xfrm>
          <a:prstGeom prst="rect">
            <a:avLst/>
          </a:prstGeom>
        </p:spPr>
      </p:pic>
      <p:sp>
        <p:nvSpPr>
          <p:cNvPr id="29" name="TextBox 28"/>
          <p:cNvSpPr txBox="1"/>
          <p:nvPr/>
        </p:nvSpPr>
        <p:spPr>
          <a:xfrm>
            <a:off x="1527048" y="6345936"/>
            <a:ext cx="2655722" cy="31089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1500" b="1">
                <a:solidFill>
                  <a:srgbClr val="191919"/>
                </a:solidFill>
                <a:latin typeface="Noto Sans KR"/>
              </a:rPr>
              <a:t>AI 챗봇 제작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1527048" y="6675120"/>
            <a:ext cx="2655722" cy="23774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900" b="0" spc="140">
                <a:solidFill>
                  <a:srgbClr val="8A8A8A"/>
                </a:solidFill>
                <a:latin typeface="Noto Sans KR"/>
              </a:rPr>
              <a:t>AI Chatbot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1527048" y="6912864"/>
            <a:ext cx="2655722" cy="40233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50000"/>
              </a:lnSpc>
            </a:pPr>
            <a:r>
              <a:rPr sz="1000" b="0">
                <a:solidFill>
                  <a:srgbClr val="555555"/>
                </a:solidFill>
                <a:latin typeface="Noto Sans KR"/>
              </a:rPr>
              <a:t>브랜드 맞춤 지식베이스 · 24시간 자동 상담 응대</a:t>
            </a:r>
          </a:p>
        </p:txBody>
      </p:sp>
      <p:sp>
        <p:nvSpPr>
          <p:cNvPr id="32" name="Rectangle 31"/>
          <p:cNvSpPr/>
          <p:nvPr/>
        </p:nvSpPr>
        <p:spPr>
          <a:xfrm>
            <a:off x="4731410" y="5431536"/>
            <a:ext cx="3204362" cy="1920240"/>
          </a:xfrm>
          <a:prstGeom prst="rect">
            <a:avLst/>
          </a:prstGeom>
          <a:solidFill>
            <a:srgbClr val="19191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3" name="Picture 32" descr="lang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05730" y="5687568"/>
            <a:ext cx="512064" cy="512064"/>
          </a:xfrm>
          <a:prstGeom prst="rect">
            <a:avLst/>
          </a:prstGeom>
        </p:spPr>
      </p:pic>
      <p:sp>
        <p:nvSpPr>
          <p:cNvPr id="34" name="TextBox 33"/>
          <p:cNvSpPr txBox="1"/>
          <p:nvPr/>
        </p:nvSpPr>
        <p:spPr>
          <a:xfrm>
            <a:off x="5005730" y="6345936"/>
            <a:ext cx="2655722" cy="31089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1500" b="1">
                <a:solidFill>
                  <a:srgbClr val="FFFFFF"/>
                </a:solidFill>
                <a:latin typeface="Noto Sans KR"/>
              </a:rPr>
              <a:t>다국어 지원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5005730" y="6675120"/>
            <a:ext cx="2655722" cy="23774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900" b="0" spc="140">
                <a:solidFill>
                  <a:srgbClr val="FFE86B"/>
                </a:solidFill>
                <a:latin typeface="Noto Sans KR"/>
              </a:rPr>
              <a:t>Multilingual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5005730" y="6912864"/>
            <a:ext cx="2655722" cy="40233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50000"/>
              </a:lnSpc>
            </a:pPr>
            <a:r>
              <a:rPr sz="1000" b="0">
                <a:solidFill>
                  <a:srgbClr val="C9C9C9"/>
                </a:solidFill>
                <a:latin typeface="Noto Sans KR"/>
              </a:rPr>
              <a:t>영어 · 일어 · 중국어 무료 · 언어별 SEO 최적화</a:t>
            </a:r>
          </a:p>
        </p:txBody>
      </p:sp>
      <p:sp>
        <p:nvSpPr>
          <p:cNvPr id="37" name="Rectangle 36"/>
          <p:cNvSpPr/>
          <p:nvPr/>
        </p:nvSpPr>
        <p:spPr>
          <a:xfrm>
            <a:off x="8210092" y="5431536"/>
            <a:ext cx="3204362" cy="1920240"/>
          </a:xfrm>
          <a:prstGeom prst="rect">
            <a:avLst/>
          </a:prstGeom>
          <a:solidFill>
            <a:srgbClr val="F6F6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8" name="Picture 37" descr="chart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484412" y="5687568"/>
            <a:ext cx="512064" cy="512064"/>
          </a:xfrm>
          <a:prstGeom prst="rect">
            <a:avLst/>
          </a:prstGeom>
        </p:spPr>
      </p:pic>
      <p:sp>
        <p:nvSpPr>
          <p:cNvPr id="39" name="TextBox 38"/>
          <p:cNvSpPr txBox="1"/>
          <p:nvPr/>
        </p:nvSpPr>
        <p:spPr>
          <a:xfrm>
            <a:off x="8484412" y="6345936"/>
            <a:ext cx="2655722" cy="31089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1500" b="1">
                <a:solidFill>
                  <a:srgbClr val="191919"/>
                </a:solidFill>
                <a:latin typeface="Noto Sans KR"/>
              </a:rPr>
              <a:t>마케팅 · 통계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8484412" y="6675120"/>
            <a:ext cx="2655722" cy="23774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900" b="0" spc="140">
                <a:solidFill>
                  <a:srgbClr val="8A8A8A"/>
                </a:solidFill>
                <a:latin typeface="Noto Sans KR"/>
              </a:rPr>
              <a:t>Marketing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8484412" y="6912864"/>
            <a:ext cx="2655722" cy="40233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50000"/>
              </a:lnSpc>
            </a:pPr>
            <a:r>
              <a:rPr sz="1000" b="0">
                <a:solidFill>
                  <a:srgbClr val="555555"/>
                </a:solidFill>
                <a:latin typeface="Noto Sans KR"/>
              </a:rPr>
              <a:t>검색엔진 등록 · 접속통계 리포터 · 유튜브 영상 제작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1252728" y="8233257"/>
            <a:ext cx="5486400" cy="23774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800" b="0" spc="160">
                <a:solidFill>
                  <a:srgbClr val="BBBBBB"/>
                </a:solidFill>
                <a:latin typeface="Noto Sans KR"/>
              </a:rPr>
              <a:t>IDC.KR  ·  COMPANY PROFILE 2026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8708745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84048" cy="8708745"/>
          </a:xfrm>
          <a:prstGeom prst="rect">
            <a:avLst/>
          </a:prstGeom>
          <a:solidFill>
            <a:srgbClr val="19191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 rot="16200000">
            <a:off x="-1143000" y="6651345"/>
            <a:ext cx="2743200" cy="2926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ctr"/>
            <a:r>
              <a:rPr sz="850" spc="170">
                <a:solidFill>
                  <a:srgbClr val="8E8E8E"/>
                </a:solidFill>
                <a:latin typeface="Noto Sans KR"/>
              </a:rPr>
              <a:t>IDC.KR   ·   19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52728" y="530352"/>
            <a:ext cx="8778240" cy="10515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4400" b="1" spc="-140">
                <a:solidFill>
                  <a:srgbClr val="191919"/>
                </a:solidFill>
                <a:latin typeface="Noto Sans KR"/>
              </a:rPr>
              <a:t>Process</a:t>
            </a:r>
          </a:p>
        </p:txBody>
      </p:sp>
      <p:sp>
        <p:nvSpPr>
          <p:cNvPr id="6" name="Rectangle 5"/>
          <p:cNvSpPr/>
          <p:nvPr/>
        </p:nvSpPr>
        <p:spPr>
          <a:xfrm>
            <a:off x="9082735" y="859536"/>
            <a:ext cx="566928" cy="20116"/>
          </a:xfrm>
          <a:prstGeom prst="rect">
            <a:avLst/>
          </a:prstGeom>
          <a:solidFill>
            <a:srgbClr val="19191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9814255" y="713232"/>
            <a:ext cx="1600200" cy="32918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30000"/>
              </a:lnSpc>
            </a:pPr>
            <a:r>
              <a:rPr sz="1250" b="1">
                <a:solidFill>
                  <a:srgbClr val="191919"/>
                </a:solidFill>
                <a:latin typeface="Noto Sans KR"/>
              </a:rPr>
              <a:t>제작 프로세스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52728" y="1645920"/>
            <a:ext cx="10161727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1600" b="1">
                <a:solidFill>
                  <a:srgbClr val="191919"/>
                </a:solidFill>
                <a:latin typeface="Noto Sans KR"/>
              </a:rPr>
              <a:t>상담부터 오픈까지</a:t>
            </a:r>
          </a:p>
        </p:txBody>
      </p:sp>
      <p:sp>
        <p:nvSpPr>
          <p:cNvPr id="9" name="Rectangle 8"/>
          <p:cNvSpPr/>
          <p:nvPr/>
        </p:nvSpPr>
        <p:spPr>
          <a:xfrm>
            <a:off x="1188719" y="2151888"/>
            <a:ext cx="2493264" cy="97536"/>
          </a:xfrm>
          <a:prstGeom prst="rect">
            <a:avLst/>
          </a:prstGeom>
          <a:solidFill>
            <a:srgbClr val="FFE86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1252728" y="2029968"/>
            <a:ext cx="10161727" cy="3048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1600" b="1">
                <a:solidFill>
                  <a:srgbClr val="191919"/>
                </a:solidFill>
                <a:latin typeface="Noto Sans KR"/>
              </a:rPr>
              <a:t>6단계 · 매 단계 고객 확인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252728" y="2468880"/>
            <a:ext cx="10161727" cy="31089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50000"/>
              </a:lnSpc>
            </a:pPr>
            <a:r>
              <a:rPr sz="1150" b="0">
                <a:solidFill>
                  <a:srgbClr val="555555"/>
                </a:solidFill>
                <a:latin typeface="Noto Sans KR"/>
              </a:rPr>
              <a:t>시안 변경 횟수에 제한이 없습니다. 평균 7일이면 완성됩니다.</a:t>
            </a:r>
          </a:p>
        </p:txBody>
      </p:sp>
      <p:sp>
        <p:nvSpPr>
          <p:cNvPr id="12" name="Rectangle 11"/>
          <p:cNvSpPr/>
          <p:nvPr/>
        </p:nvSpPr>
        <p:spPr>
          <a:xfrm>
            <a:off x="1252728" y="3163824"/>
            <a:ext cx="1541221" cy="2788920"/>
          </a:xfrm>
          <a:prstGeom prst="rect">
            <a:avLst/>
          </a:prstGeom>
          <a:solidFill>
            <a:srgbClr val="19191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13" name="Picture 12" descr="search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94154" y="3401568"/>
            <a:ext cx="658368" cy="658368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1252728" y="4224528"/>
            <a:ext cx="1541221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30000"/>
              </a:lnSpc>
            </a:pPr>
            <a:r>
              <a:rPr sz="1500" b="1">
                <a:solidFill>
                  <a:srgbClr val="FFE86B"/>
                </a:solidFill>
                <a:latin typeface="Noto Sans KR"/>
              </a:rPr>
              <a:t>01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362455" y="4553712"/>
            <a:ext cx="1321765" cy="32918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20000"/>
              </a:lnSpc>
            </a:pPr>
            <a:r>
              <a:rPr sz="1250" b="1">
                <a:solidFill>
                  <a:srgbClr val="FFFFFF"/>
                </a:solidFill>
                <a:latin typeface="Noto Sans KR"/>
              </a:rPr>
              <a:t>상담 · 견적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362455" y="4901184"/>
            <a:ext cx="1321765" cy="23774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30000"/>
              </a:lnSpc>
            </a:pPr>
            <a:r>
              <a:rPr sz="850" b="0" spc="100">
                <a:solidFill>
                  <a:srgbClr val="FFE86B"/>
                </a:solidFill>
                <a:latin typeface="Noto Sans KR"/>
              </a:rPr>
              <a:t>Consulting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380743" y="5193792"/>
            <a:ext cx="1285189" cy="60350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45000"/>
              </a:lnSpc>
            </a:pPr>
            <a:r>
              <a:rPr sz="900" b="0">
                <a:solidFill>
                  <a:srgbClr val="C9C9C9"/>
                </a:solidFill>
                <a:latin typeface="Noto Sans KR"/>
              </a:rPr>
              <a:t>전문 컨설팅 / 참고 URL 접수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2812237" y="4224528"/>
            <a:ext cx="146304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30000"/>
              </a:lnSpc>
            </a:pPr>
            <a:r>
              <a:rPr sz="1700" b="1">
                <a:solidFill>
                  <a:srgbClr val="8A8A8A"/>
                </a:solidFill>
                <a:latin typeface="Noto Sans KR"/>
              </a:rPr>
              <a:t>›</a:t>
            </a:r>
          </a:p>
        </p:txBody>
      </p:sp>
      <p:sp>
        <p:nvSpPr>
          <p:cNvPr id="19" name="Rectangle 18"/>
          <p:cNvSpPr/>
          <p:nvPr/>
        </p:nvSpPr>
        <p:spPr>
          <a:xfrm>
            <a:off x="2976829" y="3163824"/>
            <a:ext cx="1541221" cy="2788920"/>
          </a:xfrm>
          <a:prstGeom prst="rect">
            <a:avLst/>
          </a:prstGeom>
          <a:solidFill>
            <a:srgbClr val="F6F6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20" name="Picture 19" descr="host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18255" y="3401568"/>
            <a:ext cx="658368" cy="658368"/>
          </a:xfrm>
          <a:prstGeom prst="rect">
            <a:avLst/>
          </a:prstGeom>
        </p:spPr>
      </p:pic>
      <p:sp>
        <p:nvSpPr>
          <p:cNvPr id="21" name="TextBox 20"/>
          <p:cNvSpPr txBox="1"/>
          <p:nvPr/>
        </p:nvSpPr>
        <p:spPr>
          <a:xfrm>
            <a:off x="2976829" y="4224528"/>
            <a:ext cx="1541221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30000"/>
              </a:lnSpc>
            </a:pPr>
            <a:r>
              <a:rPr sz="1500" b="1">
                <a:solidFill>
                  <a:srgbClr val="8A8A8A"/>
                </a:solidFill>
                <a:latin typeface="Noto Sans KR"/>
              </a:rPr>
              <a:t>02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3086557" y="4553712"/>
            <a:ext cx="1321765" cy="32918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20000"/>
              </a:lnSpc>
            </a:pPr>
            <a:r>
              <a:rPr sz="1250" b="1">
                <a:solidFill>
                  <a:srgbClr val="191919"/>
                </a:solidFill>
                <a:latin typeface="Noto Sans KR"/>
              </a:rPr>
              <a:t>계약 · 준비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3086557" y="4901184"/>
            <a:ext cx="1321765" cy="23774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30000"/>
              </a:lnSpc>
            </a:pPr>
            <a:r>
              <a:rPr sz="850" b="0" spc="100">
                <a:solidFill>
                  <a:srgbClr val="8A8A8A"/>
                </a:solidFill>
                <a:latin typeface="Noto Sans KR"/>
              </a:rPr>
              <a:t>Preparation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3104845" y="5193792"/>
            <a:ext cx="1285189" cy="60350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45000"/>
              </a:lnSpc>
            </a:pPr>
            <a:r>
              <a:rPr sz="900" b="0">
                <a:solidFill>
                  <a:srgbClr val="555555"/>
                </a:solidFill>
                <a:latin typeface="Noto Sans KR"/>
              </a:rPr>
              <a:t>자료 업로드 / 호스팅 세팅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4536338" y="4224528"/>
            <a:ext cx="146304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30000"/>
              </a:lnSpc>
            </a:pPr>
            <a:r>
              <a:rPr sz="1700" b="1">
                <a:solidFill>
                  <a:srgbClr val="8A8A8A"/>
                </a:solidFill>
                <a:latin typeface="Noto Sans KR"/>
              </a:rPr>
              <a:t>›</a:t>
            </a:r>
          </a:p>
        </p:txBody>
      </p:sp>
      <p:sp>
        <p:nvSpPr>
          <p:cNvPr id="26" name="Rectangle 25"/>
          <p:cNvSpPr/>
          <p:nvPr/>
        </p:nvSpPr>
        <p:spPr>
          <a:xfrm>
            <a:off x="4700930" y="3163824"/>
            <a:ext cx="1541221" cy="2788920"/>
          </a:xfrm>
          <a:prstGeom prst="rect">
            <a:avLst/>
          </a:prstGeom>
          <a:solidFill>
            <a:srgbClr val="19191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27" name="Picture 26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42357" y="3401568"/>
            <a:ext cx="658368" cy="658368"/>
          </a:xfrm>
          <a:prstGeom prst="rect">
            <a:avLst/>
          </a:prstGeom>
        </p:spPr>
      </p:pic>
      <p:sp>
        <p:nvSpPr>
          <p:cNvPr id="28" name="TextBox 27"/>
          <p:cNvSpPr txBox="1"/>
          <p:nvPr/>
        </p:nvSpPr>
        <p:spPr>
          <a:xfrm>
            <a:off x="4700930" y="4224528"/>
            <a:ext cx="1541221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30000"/>
              </a:lnSpc>
            </a:pPr>
            <a:r>
              <a:rPr sz="1500" b="1">
                <a:solidFill>
                  <a:srgbClr val="FFE86B"/>
                </a:solidFill>
                <a:latin typeface="Noto Sans KR"/>
              </a:rPr>
              <a:t>03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4810658" y="4553712"/>
            <a:ext cx="1321765" cy="32918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20000"/>
              </a:lnSpc>
            </a:pPr>
            <a:r>
              <a:rPr sz="1250" b="1">
                <a:solidFill>
                  <a:srgbClr val="FFFFFF"/>
                </a:solidFill>
                <a:latin typeface="Noto Sans KR"/>
              </a:rPr>
              <a:t>기획 · 디자인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4810658" y="4901184"/>
            <a:ext cx="1321765" cy="23774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30000"/>
              </a:lnSpc>
            </a:pPr>
            <a:r>
              <a:rPr sz="850" b="0" spc="100">
                <a:solidFill>
                  <a:srgbClr val="FFE86B"/>
                </a:solidFill>
                <a:latin typeface="Noto Sans KR"/>
              </a:rPr>
              <a:t>Design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4828946" y="5193792"/>
            <a:ext cx="1285189" cy="60350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45000"/>
              </a:lnSpc>
            </a:pPr>
            <a:r>
              <a:rPr sz="900" b="0">
                <a:solidFill>
                  <a:srgbClr val="C9C9C9"/>
                </a:solidFill>
                <a:latin typeface="Noto Sans KR"/>
              </a:rPr>
              <a:t>UI/UX 기획 / 시안 제작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6260439" y="4224528"/>
            <a:ext cx="146304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30000"/>
              </a:lnSpc>
            </a:pPr>
            <a:r>
              <a:rPr sz="1700" b="1">
                <a:solidFill>
                  <a:srgbClr val="8A8A8A"/>
                </a:solidFill>
                <a:latin typeface="Noto Sans KR"/>
              </a:rPr>
              <a:t>›</a:t>
            </a:r>
          </a:p>
        </p:txBody>
      </p:sp>
      <p:sp>
        <p:nvSpPr>
          <p:cNvPr id="33" name="Rectangle 32"/>
          <p:cNvSpPr/>
          <p:nvPr/>
        </p:nvSpPr>
        <p:spPr>
          <a:xfrm>
            <a:off x="6425031" y="3163824"/>
            <a:ext cx="1541221" cy="2788920"/>
          </a:xfrm>
          <a:prstGeom prst="rect">
            <a:avLst/>
          </a:prstGeom>
          <a:solidFill>
            <a:srgbClr val="F6F6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4" name="Picture 33" descr="responsiv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66458" y="3401568"/>
            <a:ext cx="658368" cy="658368"/>
          </a:xfrm>
          <a:prstGeom prst="rect">
            <a:avLst/>
          </a:prstGeom>
        </p:spPr>
      </p:pic>
      <p:sp>
        <p:nvSpPr>
          <p:cNvPr id="35" name="TextBox 34"/>
          <p:cNvSpPr txBox="1"/>
          <p:nvPr/>
        </p:nvSpPr>
        <p:spPr>
          <a:xfrm>
            <a:off x="6425031" y="4224528"/>
            <a:ext cx="1541221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30000"/>
              </a:lnSpc>
            </a:pPr>
            <a:r>
              <a:rPr sz="1500" b="1">
                <a:solidFill>
                  <a:srgbClr val="8A8A8A"/>
                </a:solidFill>
                <a:latin typeface="Noto Sans KR"/>
              </a:rPr>
              <a:t>04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6534759" y="4553712"/>
            <a:ext cx="1321765" cy="32918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20000"/>
              </a:lnSpc>
            </a:pPr>
            <a:r>
              <a:rPr sz="1250" b="1">
                <a:solidFill>
                  <a:srgbClr val="191919"/>
                </a:solidFill>
                <a:latin typeface="Noto Sans KR"/>
              </a:rPr>
              <a:t>퍼블리싱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6534759" y="4901184"/>
            <a:ext cx="1321765" cy="23774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30000"/>
              </a:lnSpc>
            </a:pPr>
            <a:r>
              <a:rPr sz="850" b="0" spc="100">
                <a:solidFill>
                  <a:srgbClr val="8A8A8A"/>
                </a:solidFill>
                <a:latin typeface="Noto Sans KR"/>
              </a:rPr>
              <a:t>Publishing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6553047" y="5193792"/>
            <a:ext cx="1285189" cy="60350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45000"/>
              </a:lnSpc>
            </a:pPr>
            <a:r>
              <a:rPr sz="900" b="0">
                <a:solidFill>
                  <a:srgbClr val="555555"/>
                </a:solidFill>
                <a:latin typeface="Noto Sans KR"/>
              </a:rPr>
              <a:t>반응형 코딩 / 모바일 최적화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7984540" y="4224528"/>
            <a:ext cx="146304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30000"/>
              </a:lnSpc>
            </a:pPr>
            <a:r>
              <a:rPr sz="1700" b="1">
                <a:solidFill>
                  <a:srgbClr val="8A8A8A"/>
                </a:solidFill>
                <a:latin typeface="Noto Sans KR"/>
              </a:rPr>
              <a:t>›</a:t>
            </a:r>
          </a:p>
        </p:txBody>
      </p:sp>
      <p:sp>
        <p:nvSpPr>
          <p:cNvPr id="40" name="Rectangle 39"/>
          <p:cNvSpPr/>
          <p:nvPr/>
        </p:nvSpPr>
        <p:spPr>
          <a:xfrm>
            <a:off x="8149132" y="3163824"/>
            <a:ext cx="1541221" cy="2788920"/>
          </a:xfrm>
          <a:prstGeom prst="rect">
            <a:avLst/>
          </a:prstGeom>
          <a:solidFill>
            <a:srgbClr val="19191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1" name="Picture 40" descr="cod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590559" y="3401568"/>
            <a:ext cx="658368" cy="658368"/>
          </a:xfrm>
          <a:prstGeom prst="rect">
            <a:avLst/>
          </a:prstGeom>
        </p:spPr>
      </p:pic>
      <p:sp>
        <p:nvSpPr>
          <p:cNvPr id="42" name="TextBox 41"/>
          <p:cNvSpPr txBox="1"/>
          <p:nvPr/>
        </p:nvSpPr>
        <p:spPr>
          <a:xfrm>
            <a:off x="8149132" y="4224528"/>
            <a:ext cx="1541221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30000"/>
              </a:lnSpc>
            </a:pPr>
            <a:r>
              <a:rPr sz="1500" b="1">
                <a:solidFill>
                  <a:srgbClr val="FFE86B"/>
                </a:solidFill>
                <a:latin typeface="Noto Sans KR"/>
              </a:rPr>
              <a:t>05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8258860" y="4553712"/>
            <a:ext cx="1321765" cy="32918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20000"/>
              </a:lnSpc>
            </a:pPr>
            <a:r>
              <a:rPr sz="1250" b="1">
                <a:solidFill>
                  <a:srgbClr val="FFFFFF"/>
                </a:solidFill>
                <a:latin typeface="Noto Sans KR"/>
              </a:rPr>
              <a:t>개발 · 기능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8258860" y="4901184"/>
            <a:ext cx="1321765" cy="23774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30000"/>
              </a:lnSpc>
            </a:pPr>
            <a:r>
              <a:rPr sz="850" b="0" spc="100">
                <a:solidFill>
                  <a:srgbClr val="FFE86B"/>
                </a:solidFill>
                <a:latin typeface="Noto Sans KR"/>
              </a:rPr>
              <a:t>Development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8277148" y="5193792"/>
            <a:ext cx="1285189" cy="60350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45000"/>
              </a:lnSpc>
            </a:pPr>
            <a:r>
              <a:rPr sz="900" b="0">
                <a:solidFill>
                  <a:srgbClr val="C9C9C9"/>
                </a:solidFill>
                <a:latin typeface="Noto Sans KR"/>
              </a:rPr>
              <a:t>WordPress 구축 / API 연동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9708642" y="4224528"/>
            <a:ext cx="146304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30000"/>
              </a:lnSpc>
            </a:pPr>
            <a:r>
              <a:rPr sz="1700" b="1">
                <a:solidFill>
                  <a:srgbClr val="8A8A8A"/>
                </a:solidFill>
                <a:latin typeface="Noto Sans KR"/>
              </a:rPr>
              <a:t>›</a:t>
            </a:r>
          </a:p>
        </p:txBody>
      </p:sp>
      <p:sp>
        <p:nvSpPr>
          <p:cNvPr id="47" name="Rectangle 46"/>
          <p:cNvSpPr/>
          <p:nvPr/>
        </p:nvSpPr>
        <p:spPr>
          <a:xfrm>
            <a:off x="9873234" y="3163824"/>
            <a:ext cx="1541221" cy="2788920"/>
          </a:xfrm>
          <a:prstGeom prst="rect">
            <a:avLst/>
          </a:prstGeom>
          <a:solidFill>
            <a:srgbClr val="F6F6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8" name="Picture 47" descr="check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314660" y="3401568"/>
            <a:ext cx="658368" cy="658368"/>
          </a:xfrm>
          <a:prstGeom prst="rect">
            <a:avLst/>
          </a:prstGeom>
        </p:spPr>
      </p:pic>
      <p:sp>
        <p:nvSpPr>
          <p:cNvPr id="49" name="TextBox 48"/>
          <p:cNvSpPr txBox="1"/>
          <p:nvPr/>
        </p:nvSpPr>
        <p:spPr>
          <a:xfrm>
            <a:off x="9873234" y="4224528"/>
            <a:ext cx="1541221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30000"/>
              </a:lnSpc>
            </a:pPr>
            <a:r>
              <a:rPr sz="1500" b="1">
                <a:solidFill>
                  <a:srgbClr val="8A8A8A"/>
                </a:solidFill>
                <a:latin typeface="Noto Sans KR"/>
              </a:rPr>
              <a:t>06</a:t>
            </a:r>
          </a:p>
        </p:txBody>
      </p:sp>
      <p:sp>
        <p:nvSpPr>
          <p:cNvPr id="50" name="TextBox 49"/>
          <p:cNvSpPr txBox="1"/>
          <p:nvPr/>
        </p:nvSpPr>
        <p:spPr>
          <a:xfrm>
            <a:off x="9982961" y="4553712"/>
            <a:ext cx="1321765" cy="32918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20000"/>
              </a:lnSpc>
            </a:pPr>
            <a:r>
              <a:rPr sz="1250" b="1">
                <a:solidFill>
                  <a:srgbClr val="191919"/>
                </a:solidFill>
                <a:latin typeface="Noto Sans KR"/>
              </a:rPr>
              <a:t>테스트 · 오픈</a:t>
            </a:r>
          </a:p>
        </p:txBody>
      </p:sp>
      <p:sp>
        <p:nvSpPr>
          <p:cNvPr id="51" name="TextBox 50"/>
          <p:cNvSpPr txBox="1"/>
          <p:nvPr/>
        </p:nvSpPr>
        <p:spPr>
          <a:xfrm>
            <a:off x="9982961" y="4901184"/>
            <a:ext cx="1321765" cy="23774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30000"/>
              </a:lnSpc>
            </a:pPr>
            <a:r>
              <a:rPr sz="850" b="0" spc="100">
                <a:solidFill>
                  <a:srgbClr val="8A8A8A"/>
                </a:solidFill>
                <a:latin typeface="Noto Sans KR"/>
              </a:rPr>
              <a:t>Launch</a:t>
            </a:r>
          </a:p>
        </p:txBody>
      </p:sp>
      <p:sp>
        <p:nvSpPr>
          <p:cNvPr id="52" name="TextBox 51"/>
          <p:cNvSpPr txBox="1"/>
          <p:nvPr/>
        </p:nvSpPr>
        <p:spPr>
          <a:xfrm>
            <a:off x="10001250" y="5193792"/>
            <a:ext cx="1285189" cy="60350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45000"/>
              </a:lnSpc>
            </a:pPr>
            <a:r>
              <a:rPr sz="900" b="0">
                <a:solidFill>
                  <a:srgbClr val="555555"/>
                </a:solidFill>
                <a:latin typeface="Noto Sans KR"/>
              </a:rPr>
              <a:t>품질 테스트 / 도메인 오픈</a:t>
            </a:r>
          </a:p>
        </p:txBody>
      </p:sp>
      <p:sp>
        <p:nvSpPr>
          <p:cNvPr id="53" name="Rectangle 52"/>
          <p:cNvSpPr/>
          <p:nvPr/>
        </p:nvSpPr>
        <p:spPr>
          <a:xfrm>
            <a:off x="1252728" y="6236208"/>
            <a:ext cx="10161727" cy="566928"/>
          </a:xfrm>
          <a:prstGeom prst="rect">
            <a:avLst/>
          </a:prstGeom>
          <a:solidFill>
            <a:srgbClr val="FFE86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4" name="TextBox 53"/>
          <p:cNvSpPr txBox="1"/>
          <p:nvPr/>
        </p:nvSpPr>
        <p:spPr>
          <a:xfrm>
            <a:off x="1572767" y="6364224"/>
            <a:ext cx="10515600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1200" b="1">
                <a:solidFill>
                  <a:srgbClr val="191919"/>
                </a:solidFill>
                <a:latin typeface="Noto Sans KR"/>
              </a:rPr>
              <a:t>TIP    매 단계 고객 확인 절차로 시안 변경 횟수에 제한이 없습니다.</a:t>
            </a:r>
          </a:p>
        </p:txBody>
      </p:sp>
      <p:sp>
        <p:nvSpPr>
          <p:cNvPr id="55" name="Rectangle 54"/>
          <p:cNvSpPr/>
          <p:nvPr/>
        </p:nvSpPr>
        <p:spPr>
          <a:xfrm>
            <a:off x="1252728" y="7004304"/>
            <a:ext cx="2334691" cy="969264"/>
          </a:xfrm>
          <a:prstGeom prst="rect">
            <a:avLst/>
          </a:prstGeom>
          <a:noFill/>
          <a:ln w="12700">
            <a:solidFill>
              <a:srgbClr val="E4E4E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6" name="Rectangle 55"/>
          <p:cNvSpPr/>
          <p:nvPr/>
        </p:nvSpPr>
        <p:spPr>
          <a:xfrm>
            <a:off x="1252728" y="7004304"/>
            <a:ext cx="2334691" cy="45720"/>
          </a:xfrm>
          <a:prstGeom prst="rect">
            <a:avLst/>
          </a:prstGeom>
          <a:solidFill>
            <a:srgbClr val="FFE86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7" name="TextBox 56"/>
          <p:cNvSpPr txBox="1"/>
          <p:nvPr/>
        </p:nvSpPr>
        <p:spPr>
          <a:xfrm>
            <a:off x="1472184" y="7187184"/>
            <a:ext cx="1923211" cy="32918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1600" b="1" spc="-40">
                <a:solidFill>
                  <a:srgbClr val="191919"/>
                </a:solidFill>
                <a:latin typeface="Noto Sans KR"/>
              </a:rPr>
              <a:t>평균 7일</a:t>
            </a:r>
          </a:p>
        </p:txBody>
      </p:sp>
      <p:sp>
        <p:nvSpPr>
          <p:cNvPr id="58" name="TextBox 57"/>
          <p:cNvSpPr txBox="1"/>
          <p:nvPr/>
        </p:nvSpPr>
        <p:spPr>
          <a:xfrm>
            <a:off x="1472184" y="7571231"/>
            <a:ext cx="1923211" cy="23774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950" b="0">
                <a:solidFill>
                  <a:srgbClr val="8A8A8A"/>
                </a:solidFill>
                <a:latin typeface="Noto Sans KR"/>
              </a:rPr>
              <a:t>제작 완료까지</a:t>
            </a:r>
          </a:p>
        </p:txBody>
      </p:sp>
      <p:sp>
        <p:nvSpPr>
          <p:cNvPr id="59" name="Rectangle 58"/>
          <p:cNvSpPr/>
          <p:nvPr/>
        </p:nvSpPr>
        <p:spPr>
          <a:xfrm>
            <a:off x="3861739" y="7004304"/>
            <a:ext cx="2334691" cy="969264"/>
          </a:xfrm>
          <a:prstGeom prst="rect">
            <a:avLst/>
          </a:prstGeom>
          <a:noFill/>
          <a:ln w="12700">
            <a:solidFill>
              <a:srgbClr val="E4E4E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0" name="Rectangle 59"/>
          <p:cNvSpPr/>
          <p:nvPr/>
        </p:nvSpPr>
        <p:spPr>
          <a:xfrm>
            <a:off x="3861739" y="7004304"/>
            <a:ext cx="2334691" cy="45720"/>
          </a:xfrm>
          <a:prstGeom prst="rect">
            <a:avLst/>
          </a:prstGeom>
          <a:solidFill>
            <a:srgbClr val="19191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1" name="TextBox 60"/>
          <p:cNvSpPr txBox="1"/>
          <p:nvPr/>
        </p:nvSpPr>
        <p:spPr>
          <a:xfrm>
            <a:off x="4081195" y="7187184"/>
            <a:ext cx="1923211" cy="32918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1600" b="1" spc="-40">
                <a:solidFill>
                  <a:srgbClr val="191919"/>
                </a:solidFill>
                <a:latin typeface="Noto Sans KR"/>
              </a:rPr>
              <a:t>무제한</a:t>
            </a:r>
          </a:p>
        </p:txBody>
      </p:sp>
      <p:sp>
        <p:nvSpPr>
          <p:cNvPr id="62" name="TextBox 61"/>
          <p:cNvSpPr txBox="1"/>
          <p:nvPr/>
        </p:nvSpPr>
        <p:spPr>
          <a:xfrm>
            <a:off x="4081195" y="7571231"/>
            <a:ext cx="1923211" cy="23774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950" b="0">
                <a:solidFill>
                  <a:srgbClr val="8A8A8A"/>
                </a:solidFill>
                <a:latin typeface="Noto Sans KR"/>
              </a:rPr>
              <a:t>시안 변경 횟수</a:t>
            </a:r>
          </a:p>
        </p:txBody>
      </p:sp>
      <p:sp>
        <p:nvSpPr>
          <p:cNvPr id="63" name="Rectangle 62"/>
          <p:cNvSpPr/>
          <p:nvPr/>
        </p:nvSpPr>
        <p:spPr>
          <a:xfrm>
            <a:off x="6470751" y="7004304"/>
            <a:ext cx="2334691" cy="969264"/>
          </a:xfrm>
          <a:prstGeom prst="rect">
            <a:avLst/>
          </a:prstGeom>
          <a:noFill/>
          <a:ln w="12700">
            <a:solidFill>
              <a:srgbClr val="E4E4E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4" name="Rectangle 63"/>
          <p:cNvSpPr/>
          <p:nvPr/>
        </p:nvSpPr>
        <p:spPr>
          <a:xfrm>
            <a:off x="6470751" y="7004304"/>
            <a:ext cx="2334691" cy="45720"/>
          </a:xfrm>
          <a:prstGeom prst="rect">
            <a:avLst/>
          </a:prstGeom>
          <a:solidFill>
            <a:srgbClr val="FFE86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5" name="TextBox 64"/>
          <p:cNvSpPr txBox="1"/>
          <p:nvPr/>
        </p:nvSpPr>
        <p:spPr>
          <a:xfrm>
            <a:off x="6690207" y="7187184"/>
            <a:ext cx="1923211" cy="32918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1600" b="1" spc="-40">
                <a:solidFill>
                  <a:srgbClr val="191919"/>
                </a:solidFill>
                <a:latin typeface="Noto Sans KR"/>
              </a:rPr>
              <a:t>2년</a:t>
            </a:r>
          </a:p>
        </p:txBody>
      </p:sp>
      <p:sp>
        <p:nvSpPr>
          <p:cNvPr id="66" name="TextBox 65"/>
          <p:cNvSpPr txBox="1"/>
          <p:nvPr/>
        </p:nvSpPr>
        <p:spPr>
          <a:xfrm>
            <a:off x="6690207" y="7571231"/>
            <a:ext cx="1923211" cy="23774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950" b="0">
                <a:solidFill>
                  <a:srgbClr val="8A8A8A"/>
                </a:solidFill>
                <a:latin typeface="Noto Sans KR"/>
              </a:rPr>
              <a:t>무료 유지보수</a:t>
            </a:r>
          </a:p>
        </p:txBody>
      </p:sp>
      <p:sp>
        <p:nvSpPr>
          <p:cNvPr id="67" name="Rectangle 66"/>
          <p:cNvSpPr/>
          <p:nvPr/>
        </p:nvSpPr>
        <p:spPr>
          <a:xfrm>
            <a:off x="9079763" y="7004304"/>
            <a:ext cx="2334691" cy="969264"/>
          </a:xfrm>
          <a:prstGeom prst="rect">
            <a:avLst/>
          </a:prstGeom>
          <a:noFill/>
          <a:ln w="12700">
            <a:solidFill>
              <a:srgbClr val="E4E4E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8" name="Rectangle 67"/>
          <p:cNvSpPr/>
          <p:nvPr/>
        </p:nvSpPr>
        <p:spPr>
          <a:xfrm>
            <a:off x="9079763" y="7004304"/>
            <a:ext cx="2334691" cy="45720"/>
          </a:xfrm>
          <a:prstGeom prst="rect">
            <a:avLst/>
          </a:prstGeom>
          <a:solidFill>
            <a:srgbClr val="19191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9" name="TextBox 68"/>
          <p:cNvSpPr txBox="1"/>
          <p:nvPr/>
        </p:nvSpPr>
        <p:spPr>
          <a:xfrm>
            <a:off x="9299219" y="7187184"/>
            <a:ext cx="1923211" cy="32918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1600" b="1" spc="-40">
                <a:solidFill>
                  <a:srgbClr val="191919"/>
                </a:solidFill>
                <a:latin typeface="Noto Sans KR"/>
              </a:rPr>
              <a:t>전담 PM</a:t>
            </a:r>
          </a:p>
        </p:txBody>
      </p:sp>
      <p:sp>
        <p:nvSpPr>
          <p:cNvPr id="70" name="TextBox 69"/>
          <p:cNvSpPr txBox="1"/>
          <p:nvPr/>
        </p:nvSpPr>
        <p:spPr>
          <a:xfrm>
            <a:off x="9299219" y="7571231"/>
            <a:ext cx="1923211" cy="23774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950" b="0">
                <a:solidFill>
                  <a:srgbClr val="8A8A8A"/>
                </a:solidFill>
                <a:latin typeface="Noto Sans KR"/>
              </a:rPr>
              <a:t>1:1 담당 배정</a:t>
            </a:r>
          </a:p>
        </p:txBody>
      </p:sp>
      <p:sp>
        <p:nvSpPr>
          <p:cNvPr id="71" name="TextBox 70"/>
          <p:cNvSpPr txBox="1"/>
          <p:nvPr/>
        </p:nvSpPr>
        <p:spPr>
          <a:xfrm>
            <a:off x="1252728" y="8233257"/>
            <a:ext cx="5486400" cy="23774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800" b="0" spc="160">
                <a:solidFill>
                  <a:srgbClr val="BBBBBB"/>
                </a:solidFill>
                <a:latin typeface="Noto Sans KR"/>
              </a:rPr>
              <a:t>IDC.KR  ·  COMPANY PROFILE 2026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8708745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84048" cy="8708745"/>
          </a:xfrm>
          <a:prstGeom prst="rect">
            <a:avLst/>
          </a:prstGeom>
          <a:solidFill>
            <a:srgbClr val="19191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 rot="16200000">
            <a:off x="-1143000" y="6651345"/>
            <a:ext cx="2743200" cy="2926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ctr"/>
            <a:r>
              <a:rPr sz="850" spc="170">
                <a:solidFill>
                  <a:srgbClr val="8E8E8E"/>
                </a:solidFill>
                <a:latin typeface="Noto Sans KR"/>
              </a:rPr>
              <a:t>IDC.KR   ·   02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52728" y="530352"/>
            <a:ext cx="8778240" cy="10515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4400" b="1" spc="-140">
                <a:solidFill>
                  <a:srgbClr val="191919"/>
                </a:solidFill>
                <a:latin typeface="Noto Sans KR"/>
              </a:rPr>
              <a:t>Contents</a:t>
            </a:r>
          </a:p>
        </p:txBody>
      </p:sp>
      <p:sp>
        <p:nvSpPr>
          <p:cNvPr id="6" name="Rectangle 5"/>
          <p:cNvSpPr/>
          <p:nvPr/>
        </p:nvSpPr>
        <p:spPr>
          <a:xfrm>
            <a:off x="9082735" y="859536"/>
            <a:ext cx="566928" cy="20116"/>
          </a:xfrm>
          <a:prstGeom prst="rect">
            <a:avLst/>
          </a:prstGeom>
          <a:solidFill>
            <a:srgbClr val="19191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9814255" y="713232"/>
            <a:ext cx="1600200" cy="32918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30000"/>
              </a:lnSpc>
            </a:pPr>
            <a:r>
              <a:rPr sz="1250" b="1">
                <a:solidFill>
                  <a:srgbClr val="191919"/>
                </a:solidFill>
                <a:latin typeface="Noto Sans KR"/>
              </a:rPr>
              <a:t>목차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52728" y="1645920"/>
            <a:ext cx="10161727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1600" b="1">
                <a:solidFill>
                  <a:srgbClr val="191919"/>
                </a:solidFill>
                <a:latin typeface="Noto Sans KR"/>
              </a:rPr>
              <a:t>IDC.KR이 준비한 회사소개를</a:t>
            </a:r>
          </a:p>
        </p:txBody>
      </p:sp>
      <p:sp>
        <p:nvSpPr>
          <p:cNvPr id="9" name="Rectangle 8"/>
          <p:cNvSpPr/>
          <p:nvPr/>
        </p:nvSpPr>
        <p:spPr>
          <a:xfrm>
            <a:off x="1188719" y="2151888"/>
            <a:ext cx="2119376" cy="97536"/>
          </a:xfrm>
          <a:prstGeom prst="rect">
            <a:avLst/>
          </a:prstGeom>
          <a:solidFill>
            <a:srgbClr val="FFE86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1252728" y="2029968"/>
            <a:ext cx="10161727" cy="3048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1600" b="1">
                <a:solidFill>
                  <a:srgbClr val="191919"/>
                </a:solidFill>
                <a:latin typeface="Noto Sans KR"/>
              </a:rPr>
              <a:t>순서대로 안내합니다.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252728" y="2468880"/>
            <a:ext cx="10161727" cy="31089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50000"/>
              </a:lnSpc>
            </a:pPr>
            <a:r>
              <a:rPr sz="1150" b="0">
                <a:solidFill>
                  <a:srgbClr val="555555"/>
                </a:solidFill>
                <a:latin typeface="Noto Sans KR"/>
              </a:rPr>
              <a:t>제작 실적 → 대기업 레퍼런스 → 업종별 샘플 → 무료 혜택 순으로 보시면 됩니다.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252728" y="3310128"/>
            <a:ext cx="4572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1150" b="1" spc="80">
                <a:solidFill>
                  <a:srgbClr val="191919"/>
                </a:solidFill>
                <a:latin typeface="Noto Sans KR"/>
              </a:rPr>
              <a:t>01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801367" y="3264408"/>
            <a:ext cx="292608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1300" b="1">
                <a:solidFill>
                  <a:srgbClr val="191919"/>
                </a:solidFill>
                <a:latin typeface="Noto Sans KR"/>
              </a:rPr>
              <a:t>Company Overview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801367" y="3547872"/>
            <a:ext cx="2926080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1050" b="0">
                <a:solidFill>
                  <a:srgbClr val="8A8A8A"/>
                </a:solidFill>
                <a:latin typeface="Noto Sans KR"/>
              </a:rPr>
              <a:t>회사 개요</a:t>
            </a:r>
          </a:p>
        </p:txBody>
      </p:sp>
      <p:sp>
        <p:nvSpPr>
          <p:cNvPr id="15" name="Rectangle 14"/>
          <p:cNvSpPr/>
          <p:nvPr/>
        </p:nvSpPr>
        <p:spPr>
          <a:xfrm>
            <a:off x="1252728" y="3840480"/>
            <a:ext cx="3401568" cy="10972"/>
          </a:xfrm>
          <a:prstGeom prst="rect">
            <a:avLst/>
          </a:prstGeom>
          <a:solidFill>
            <a:srgbClr val="E4E4E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4928616" y="3310128"/>
            <a:ext cx="4572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1150" b="1" spc="80">
                <a:solidFill>
                  <a:srgbClr val="191919"/>
                </a:solidFill>
                <a:latin typeface="Noto Sans KR"/>
              </a:rPr>
              <a:t>02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477255" y="3264408"/>
            <a:ext cx="292608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1300" b="1">
                <a:solidFill>
                  <a:srgbClr val="191919"/>
                </a:solidFill>
                <a:latin typeface="Noto Sans KR"/>
              </a:rPr>
              <a:t>About IDC.KR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477255" y="3547872"/>
            <a:ext cx="2926080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1050" b="0">
                <a:solidFill>
                  <a:srgbClr val="8A8A8A"/>
                </a:solidFill>
                <a:latin typeface="Noto Sans KR"/>
              </a:rPr>
              <a:t>IDC.KR 소개</a:t>
            </a:r>
          </a:p>
        </p:txBody>
      </p:sp>
      <p:sp>
        <p:nvSpPr>
          <p:cNvPr id="19" name="Rectangle 18"/>
          <p:cNvSpPr/>
          <p:nvPr/>
        </p:nvSpPr>
        <p:spPr>
          <a:xfrm>
            <a:off x="4928616" y="3840480"/>
            <a:ext cx="3401568" cy="10972"/>
          </a:xfrm>
          <a:prstGeom prst="rect">
            <a:avLst/>
          </a:prstGeom>
          <a:solidFill>
            <a:srgbClr val="E4E4E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8604503" y="3310128"/>
            <a:ext cx="4572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1150" b="1" spc="80">
                <a:solidFill>
                  <a:srgbClr val="191919"/>
                </a:solidFill>
                <a:latin typeface="Noto Sans KR"/>
              </a:rPr>
              <a:t>03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9153143" y="3264408"/>
            <a:ext cx="292608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1300" b="1">
                <a:solidFill>
                  <a:srgbClr val="191919"/>
                </a:solidFill>
                <a:latin typeface="Noto Sans KR"/>
              </a:rPr>
              <a:t>Why IDC.KR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9153143" y="3547872"/>
            <a:ext cx="2926080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1050" b="0">
                <a:solidFill>
                  <a:srgbClr val="8A8A8A"/>
                </a:solidFill>
                <a:latin typeface="Noto Sans KR"/>
              </a:rPr>
              <a:t>선택 이유</a:t>
            </a:r>
          </a:p>
        </p:txBody>
      </p:sp>
      <p:sp>
        <p:nvSpPr>
          <p:cNvPr id="23" name="Rectangle 22"/>
          <p:cNvSpPr/>
          <p:nvPr/>
        </p:nvSpPr>
        <p:spPr>
          <a:xfrm>
            <a:off x="8604503" y="3840480"/>
            <a:ext cx="3401568" cy="10972"/>
          </a:xfrm>
          <a:prstGeom prst="rect">
            <a:avLst/>
          </a:prstGeom>
          <a:solidFill>
            <a:srgbClr val="E4E4E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1252728" y="4078224"/>
            <a:ext cx="4572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1150" b="1" spc="80">
                <a:solidFill>
                  <a:srgbClr val="191919"/>
                </a:solidFill>
                <a:latin typeface="Noto Sans KR"/>
              </a:rPr>
              <a:t>04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801367" y="4032504"/>
            <a:ext cx="292608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1300" b="1">
                <a:solidFill>
                  <a:srgbClr val="191919"/>
                </a:solidFill>
                <a:latin typeface="Noto Sans KR"/>
              </a:rPr>
              <a:t>Portfolio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1801367" y="4315968"/>
            <a:ext cx="2926080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1050" b="0">
                <a:solidFill>
                  <a:srgbClr val="8A8A8A"/>
                </a:solidFill>
                <a:latin typeface="Noto Sans KR"/>
              </a:rPr>
              <a:t>제작 실적 16</a:t>
            </a:r>
          </a:p>
        </p:txBody>
      </p:sp>
      <p:sp>
        <p:nvSpPr>
          <p:cNvPr id="27" name="Rectangle 26"/>
          <p:cNvSpPr/>
          <p:nvPr/>
        </p:nvSpPr>
        <p:spPr>
          <a:xfrm>
            <a:off x="1252728" y="4608576"/>
            <a:ext cx="3401568" cy="10972"/>
          </a:xfrm>
          <a:prstGeom prst="rect">
            <a:avLst/>
          </a:prstGeom>
          <a:solidFill>
            <a:srgbClr val="E4E4E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4928616" y="4078224"/>
            <a:ext cx="4572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1150" b="1" spc="80">
                <a:solidFill>
                  <a:srgbClr val="191919"/>
                </a:solidFill>
                <a:latin typeface="Noto Sans KR"/>
              </a:rPr>
              <a:t>05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5477255" y="4032504"/>
            <a:ext cx="292608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1300" b="1">
                <a:solidFill>
                  <a:srgbClr val="191919"/>
                </a:solidFill>
                <a:latin typeface="Noto Sans KR"/>
              </a:rPr>
              <a:t>Enterprise Reference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5477255" y="4315968"/>
            <a:ext cx="2926080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1050" b="0">
                <a:solidFill>
                  <a:srgbClr val="8A8A8A"/>
                </a:solidFill>
                <a:latin typeface="Noto Sans KR"/>
              </a:rPr>
              <a:t>대기업 레퍼런스</a:t>
            </a:r>
          </a:p>
        </p:txBody>
      </p:sp>
      <p:sp>
        <p:nvSpPr>
          <p:cNvPr id="31" name="Rectangle 30"/>
          <p:cNvSpPr/>
          <p:nvPr/>
        </p:nvSpPr>
        <p:spPr>
          <a:xfrm>
            <a:off x="4928616" y="4608576"/>
            <a:ext cx="3401568" cy="10972"/>
          </a:xfrm>
          <a:prstGeom prst="rect">
            <a:avLst/>
          </a:prstGeom>
          <a:solidFill>
            <a:srgbClr val="E4E4E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TextBox 31"/>
          <p:cNvSpPr txBox="1"/>
          <p:nvPr/>
        </p:nvSpPr>
        <p:spPr>
          <a:xfrm>
            <a:off x="8604503" y="4078224"/>
            <a:ext cx="4572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1150" b="1" spc="80">
                <a:solidFill>
                  <a:srgbClr val="191919"/>
                </a:solidFill>
                <a:latin typeface="Noto Sans KR"/>
              </a:rPr>
              <a:t>06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9153143" y="4032504"/>
            <a:ext cx="292608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1300" b="1">
                <a:solidFill>
                  <a:srgbClr val="191919"/>
                </a:solidFill>
                <a:latin typeface="Noto Sans KR"/>
              </a:rPr>
              <a:t>Sample Design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9153143" y="4315968"/>
            <a:ext cx="2926080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1050" b="0">
                <a:solidFill>
                  <a:srgbClr val="8A8A8A"/>
                </a:solidFill>
                <a:latin typeface="Noto Sans KR"/>
              </a:rPr>
              <a:t>업종별 샘플</a:t>
            </a:r>
          </a:p>
        </p:txBody>
      </p:sp>
      <p:sp>
        <p:nvSpPr>
          <p:cNvPr id="35" name="Rectangle 34"/>
          <p:cNvSpPr/>
          <p:nvPr/>
        </p:nvSpPr>
        <p:spPr>
          <a:xfrm>
            <a:off x="8604503" y="4608576"/>
            <a:ext cx="3401568" cy="10972"/>
          </a:xfrm>
          <a:prstGeom prst="rect">
            <a:avLst/>
          </a:prstGeom>
          <a:solidFill>
            <a:srgbClr val="E4E4E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6" name="TextBox 35"/>
          <p:cNvSpPr txBox="1"/>
          <p:nvPr/>
        </p:nvSpPr>
        <p:spPr>
          <a:xfrm>
            <a:off x="1252728" y="4846320"/>
            <a:ext cx="4572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1150" b="1" spc="80">
                <a:solidFill>
                  <a:srgbClr val="191919"/>
                </a:solidFill>
                <a:latin typeface="Noto Sans KR"/>
              </a:rPr>
              <a:t>07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1801367" y="4800600"/>
            <a:ext cx="292608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1300" b="1">
                <a:solidFill>
                  <a:srgbClr val="191919"/>
                </a:solidFill>
                <a:latin typeface="Noto Sans KR"/>
              </a:rPr>
              <a:t>15 Free Benefits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1801367" y="5084064"/>
            <a:ext cx="2926080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1050" b="0">
                <a:solidFill>
                  <a:srgbClr val="8A8A8A"/>
                </a:solidFill>
                <a:latin typeface="Noto Sans KR"/>
              </a:rPr>
              <a:t>15가지 무료 혜택</a:t>
            </a:r>
          </a:p>
        </p:txBody>
      </p:sp>
      <p:sp>
        <p:nvSpPr>
          <p:cNvPr id="39" name="Rectangle 38"/>
          <p:cNvSpPr/>
          <p:nvPr/>
        </p:nvSpPr>
        <p:spPr>
          <a:xfrm>
            <a:off x="1252728" y="5376672"/>
            <a:ext cx="3401568" cy="10972"/>
          </a:xfrm>
          <a:prstGeom prst="rect">
            <a:avLst/>
          </a:prstGeom>
          <a:solidFill>
            <a:srgbClr val="E4E4E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0" name="TextBox 39"/>
          <p:cNvSpPr txBox="1"/>
          <p:nvPr/>
        </p:nvSpPr>
        <p:spPr>
          <a:xfrm>
            <a:off x="4928616" y="4846320"/>
            <a:ext cx="4572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1150" b="1" spc="80">
                <a:solidFill>
                  <a:srgbClr val="191919"/>
                </a:solidFill>
                <a:latin typeface="Noto Sans KR"/>
              </a:rPr>
              <a:t>08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5477255" y="4800600"/>
            <a:ext cx="292608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1300" b="1">
                <a:solidFill>
                  <a:srgbClr val="191919"/>
                </a:solidFill>
                <a:latin typeface="Noto Sans KR"/>
              </a:rPr>
              <a:t>Benefit Value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5477255" y="5084064"/>
            <a:ext cx="2926080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1050" b="0">
                <a:solidFill>
                  <a:srgbClr val="8A8A8A"/>
                </a:solidFill>
                <a:latin typeface="Noto Sans KR"/>
              </a:rPr>
              <a:t>혜택 금액 363만원</a:t>
            </a:r>
          </a:p>
        </p:txBody>
      </p:sp>
      <p:sp>
        <p:nvSpPr>
          <p:cNvPr id="43" name="Rectangle 42"/>
          <p:cNvSpPr/>
          <p:nvPr/>
        </p:nvSpPr>
        <p:spPr>
          <a:xfrm>
            <a:off x="4928616" y="5376672"/>
            <a:ext cx="3401568" cy="10972"/>
          </a:xfrm>
          <a:prstGeom prst="rect">
            <a:avLst/>
          </a:prstGeom>
          <a:solidFill>
            <a:srgbClr val="E4E4E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4" name="TextBox 43"/>
          <p:cNvSpPr txBox="1"/>
          <p:nvPr/>
        </p:nvSpPr>
        <p:spPr>
          <a:xfrm>
            <a:off x="8604503" y="4846320"/>
            <a:ext cx="4572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1150" b="1" spc="80">
                <a:solidFill>
                  <a:srgbClr val="191919"/>
                </a:solidFill>
                <a:latin typeface="Noto Sans KR"/>
              </a:rPr>
              <a:t>09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9153143" y="4800600"/>
            <a:ext cx="292608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1300" b="1">
                <a:solidFill>
                  <a:srgbClr val="191919"/>
                </a:solidFill>
                <a:latin typeface="Noto Sans KR"/>
              </a:rPr>
              <a:t>Administration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9153143" y="5084064"/>
            <a:ext cx="2926080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1050" b="0">
                <a:solidFill>
                  <a:srgbClr val="8A8A8A"/>
                </a:solidFill>
                <a:latin typeface="Noto Sans KR"/>
              </a:rPr>
              <a:t>관리자 페이지</a:t>
            </a:r>
          </a:p>
        </p:txBody>
      </p:sp>
      <p:sp>
        <p:nvSpPr>
          <p:cNvPr id="47" name="Rectangle 46"/>
          <p:cNvSpPr/>
          <p:nvPr/>
        </p:nvSpPr>
        <p:spPr>
          <a:xfrm>
            <a:off x="8604503" y="5376672"/>
            <a:ext cx="3401568" cy="10972"/>
          </a:xfrm>
          <a:prstGeom prst="rect">
            <a:avLst/>
          </a:prstGeom>
          <a:solidFill>
            <a:srgbClr val="E4E4E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8" name="TextBox 47"/>
          <p:cNvSpPr txBox="1"/>
          <p:nvPr/>
        </p:nvSpPr>
        <p:spPr>
          <a:xfrm>
            <a:off x="1252728" y="5614416"/>
            <a:ext cx="4572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1150" b="1" spc="80">
                <a:solidFill>
                  <a:srgbClr val="191919"/>
                </a:solidFill>
                <a:latin typeface="Noto Sans KR"/>
              </a:rPr>
              <a:t>10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1801367" y="5568696"/>
            <a:ext cx="292608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1300" b="1">
                <a:solidFill>
                  <a:srgbClr val="191919"/>
                </a:solidFill>
                <a:latin typeface="Noto Sans KR"/>
              </a:rPr>
              <a:t>AI Services</a:t>
            </a:r>
          </a:p>
        </p:txBody>
      </p:sp>
      <p:sp>
        <p:nvSpPr>
          <p:cNvPr id="50" name="TextBox 49"/>
          <p:cNvSpPr txBox="1"/>
          <p:nvPr/>
        </p:nvSpPr>
        <p:spPr>
          <a:xfrm>
            <a:off x="1801367" y="5852160"/>
            <a:ext cx="2926080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1050" b="0">
                <a:solidFill>
                  <a:srgbClr val="8A8A8A"/>
                </a:solidFill>
                <a:latin typeface="Noto Sans KR"/>
              </a:rPr>
              <a:t>AI 서비스</a:t>
            </a:r>
          </a:p>
        </p:txBody>
      </p:sp>
      <p:sp>
        <p:nvSpPr>
          <p:cNvPr id="51" name="Rectangle 50"/>
          <p:cNvSpPr/>
          <p:nvPr/>
        </p:nvSpPr>
        <p:spPr>
          <a:xfrm>
            <a:off x="1252728" y="6144768"/>
            <a:ext cx="3401568" cy="10972"/>
          </a:xfrm>
          <a:prstGeom prst="rect">
            <a:avLst/>
          </a:prstGeom>
          <a:solidFill>
            <a:srgbClr val="E4E4E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2" name="TextBox 51"/>
          <p:cNvSpPr txBox="1"/>
          <p:nvPr/>
        </p:nvSpPr>
        <p:spPr>
          <a:xfrm>
            <a:off x="4928616" y="5614416"/>
            <a:ext cx="4572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1150" b="1" spc="80">
                <a:solidFill>
                  <a:srgbClr val="191919"/>
                </a:solidFill>
                <a:latin typeface="Noto Sans KR"/>
              </a:rPr>
              <a:t>11</a:t>
            </a:r>
          </a:p>
        </p:txBody>
      </p:sp>
      <p:sp>
        <p:nvSpPr>
          <p:cNvPr id="53" name="TextBox 52"/>
          <p:cNvSpPr txBox="1"/>
          <p:nvPr/>
        </p:nvSpPr>
        <p:spPr>
          <a:xfrm>
            <a:off x="5477255" y="5568696"/>
            <a:ext cx="292608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1300" b="1">
                <a:solidFill>
                  <a:srgbClr val="191919"/>
                </a:solidFill>
                <a:latin typeface="Noto Sans KR"/>
              </a:rPr>
              <a:t>Responsive Web</a:t>
            </a:r>
          </a:p>
        </p:txBody>
      </p:sp>
      <p:sp>
        <p:nvSpPr>
          <p:cNvPr id="54" name="TextBox 53"/>
          <p:cNvSpPr txBox="1"/>
          <p:nvPr/>
        </p:nvSpPr>
        <p:spPr>
          <a:xfrm>
            <a:off x="5477255" y="5852160"/>
            <a:ext cx="2926080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1050" b="0">
                <a:solidFill>
                  <a:srgbClr val="8A8A8A"/>
                </a:solidFill>
                <a:latin typeface="Noto Sans KR"/>
              </a:rPr>
              <a:t>반응형 제작</a:t>
            </a:r>
          </a:p>
        </p:txBody>
      </p:sp>
      <p:sp>
        <p:nvSpPr>
          <p:cNvPr id="55" name="Rectangle 54"/>
          <p:cNvSpPr/>
          <p:nvPr/>
        </p:nvSpPr>
        <p:spPr>
          <a:xfrm>
            <a:off x="4928616" y="6144768"/>
            <a:ext cx="3401568" cy="10972"/>
          </a:xfrm>
          <a:prstGeom prst="rect">
            <a:avLst/>
          </a:prstGeom>
          <a:solidFill>
            <a:srgbClr val="E4E4E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6" name="TextBox 55"/>
          <p:cNvSpPr txBox="1"/>
          <p:nvPr/>
        </p:nvSpPr>
        <p:spPr>
          <a:xfrm>
            <a:off x="8604503" y="5614416"/>
            <a:ext cx="4572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1150" b="1" spc="80">
                <a:solidFill>
                  <a:srgbClr val="191919"/>
                </a:solidFill>
                <a:latin typeface="Noto Sans KR"/>
              </a:rPr>
              <a:t>12</a:t>
            </a:r>
          </a:p>
        </p:txBody>
      </p:sp>
      <p:sp>
        <p:nvSpPr>
          <p:cNvPr id="57" name="TextBox 56"/>
          <p:cNvSpPr txBox="1"/>
          <p:nvPr/>
        </p:nvSpPr>
        <p:spPr>
          <a:xfrm>
            <a:off x="9153143" y="5568696"/>
            <a:ext cx="292608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1300" b="1">
                <a:solidFill>
                  <a:srgbClr val="191919"/>
                </a:solidFill>
                <a:latin typeface="Noto Sans KR"/>
              </a:rPr>
              <a:t>Business Area</a:t>
            </a:r>
          </a:p>
        </p:txBody>
      </p:sp>
      <p:sp>
        <p:nvSpPr>
          <p:cNvPr id="58" name="TextBox 57"/>
          <p:cNvSpPr txBox="1"/>
          <p:nvPr/>
        </p:nvSpPr>
        <p:spPr>
          <a:xfrm>
            <a:off x="9153143" y="5852160"/>
            <a:ext cx="2926080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1050" b="0">
                <a:solidFill>
                  <a:srgbClr val="8A8A8A"/>
                </a:solidFill>
                <a:latin typeface="Noto Sans KR"/>
              </a:rPr>
              <a:t>사업 영역</a:t>
            </a:r>
          </a:p>
        </p:txBody>
      </p:sp>
      <p:sp>
        <p:nvSpPr>
          <p:cNvPr id="59" name="Rectangle 58"/>
          <p:cNvSpPr/>
          <p:nvPr/>
        </p:nvSpPr>
        <p:spPr>
          <a:xfrm>
            <a:off x="8604503" y="6144768"/>
            <a:ext cx="3401568" cy="10972"/>
          </a:xfrm>
          <a:prstGeom prst="rect">
            <a:avLst/>
          </a:prstGeom>
          <a:solidFill>
            <a:srgbClr val="E4E4E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0" name="TextBox 59"/>
          <p:cNvSpPr txBox="1"/>
          <p:nvPr/>
        </p:nvSpPr>
        <p:spPr>
          <a:xfrm>
            <a:off x="1252728" y="6382512"/>
            <a:ext cx="4572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1150" b="1" spc="80">
                <a:solidFill>
                  <a:srgbClr val="191919"/>
                </a:solidFill>
                <a:latin typeface="Noto Sans KR"/>
              </a:rPr>
              <a:t>13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1801367" y="6336792"/>
            <a:ext cx="292608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1300" b="1">
                <a:solidFill>
                  <a:srgbClr val="191919"/>
                </a:solidFill>
                <a:latin typeface="Noto Sans KR"/>
              </a:rPr>
              <a:t>Process</a:t>
            </a:r>
          </a:p>
        </p:txBody>
      </p:sp>
      <p:sp>
        <p:nvSpPr>
          <p:cNvPr id="62" name="TextBox 61"/>
          <p:cNvSpPr txBox="1"/>
          <p:nvPr/>
        </p:nvSpPr>
        <p:spPr>
          <a:xfrm>
            <a:off x="1801367" y="6620256"/>
            <a:ext cx="2926080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1050" b="0">
                <a:solidFill>
                  <a:srgbClr val="8A8A8A"/>
                </a:solidFill>
                <a:latin typeface="Noto Sans KR"/>
              </a:rPr>
              <a:t>제작 프로세스</a:t>
            </a:r>
          </a:p>
        </p:txBody>
      </p:sp>
      <p:sp>
        <p:nvSpPr>
          <p:cNvPr id="63" name="Rectangle 62"/>
          <p:cNvSpPr/>
          <p:nvPr/>
        </p:nvSpPr>
        <p:spPr>
          <a:xfrm>
            <a:off x="1252728" y="6912864"/>
            <a:ext cx="3401568" cy="10972"/>
          </a:xfrm>
          <a:prstGeom prst="rect">
            <a:avLst/>
          </a:prstGeom>
          <a:solidFill>
            <a:srgbClr val="E4E4E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4" name="TextBox 63"/>
          <p:cNvSpPr txBox="1"/>
          <p:nvPr/>
        </p:nvSpPr>
        <p:spPr>
          <a:xfrm>
            <a:off x="4928616" y="6382512"/>
            <a:ext cx="4572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1150" b="1" spc="80">
                <a:solidFill>
                  <a:srgbClr val="191919"/>
                </a:solidFill>
                <a:latin typeface="Noto Sans KR"/>
              </a:rPr>
              <a:t>14</a:t>
            </a:r>
          </a:p>
        </p:txBody>
      </p:sp>
      <p:sp>
        <p:nvSpPr>
          <p:cNvPr id="65" name="TextBox 64"/>
          <p:cNvSpPr txBox="1"/>
          <p:nvPr/>
        </p:nvSpPr>
        <p:spPr>
          <a:xfrm>
            <a:off x="5477255" y="6336792"/>
            <a:ext cx="292608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1300" b="1">
                <a:solidFill>
                  <a:srgbClr val="191919"/>
                </a:solidFill>
                <a:latin typeface="Noto Sans KR"/>
              </a:rPr>
              <a:t>Pricing Guide</a:t>
            </a:r>
          </a:p>
        </p:txBody>
      </p:sp>
      <p:sp>
        <p:nvSpPr>
          <p:cNvPr id="66" name="TextBox 65"/>
          <p:cNvSpPr txBox="1"/>
          <p:nvPr/>
        </p:nvSpPr>
        <p:spPr>
          <a:xfrm>
            <a:off x="5477255" y="6620256"/>
            <a:ext cx="2926080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1050" b="0">
                <a:solidFill>
                  <a:srgbClr val="8A8A8A"/>
                </a:solidFill>
                <a:latin typeface="Noto Sans KR"/>
              </a:rPr>
              <a:t>제작 금액</a:t>
            </a:r>
          </a:p>
        </p:txBody>
      </p:sp>
      <p:sp>
        <p:nvSpPr>
          <p:cNvPr id="67" name="Rectangle 66"/>
          <p:cNvSpPr/>
          <p:nvPr/>
        </p:nvSpPr>
        <p:spPr>
          <a:xfrm>
            <a:off x="4928616" y="6912864"/>
            <a:ext cx="3401568" cy="10972"/>
          </a:xfrm>
          <a:prstGeom prst="rect">
            <a:avLst/>
          </a:prstGeom>
          <a:solidFill>
            <a:srgbClr val="E4E4E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8" name="TextBox 67"/>
          <p:cNvSpPr txBox="1"/>
          <p:nvPr/>
        </p:nvSpPr>
        <p:spPr>
          <a:xfrm>
            <a:off x="8604503" y="6382512"/>
            <a:ext cx="4572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1150" b="1" spc="80">
                <a:solidFill>
                  <a:srgbClr val="191919"/>
                </a:solidFill>
                <a:latin typeface="Noto Sans KR"/>
              </a:rPr>
              <a:t>15</a:t>
            </a:r>
          </a:p>
        </p:txBody>
      </p:sp>
      <p:sp>
        <p:nvSpPr>
          <p:cNvPr id="69" name="TextBox 68"/>
          <p:cNvSpPr txBox="1"/>
          <p:nvPr/>
        </p:nvSpPr>
        <p:spPr>
          <a:xfrm>
            <a:off x="9153143" y="6336792"/>
            <a:ext cx="292608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1300" b="1">
                <a:solidFill>
                  <a:srgbClr val="191919"/>
                </a:solidFill>
                <a:latin typeface="Noto Sans KR"/>
              </a:rPr>
              <a:t>Tech Stack</a:t>
            </a:r>
          </a:p>
        </p:txBody>
      </p:sp>
      <p:sp>
        <p:nvSpPr>
          <p:cNvPr id="70" name="TextBox 69"/>
          <p:cNvSpPr txBox="1"/>
          <p:nvPr/>
        </p:nvSpPr>
        <p:spPr>
          <a:xfrm>
            <a:off x="9153143" y="6620256"/>
            <a:ext cx="2926080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1050" b="0">
                <a:solidFill>
                  <a:srgbClr val="8A8A8A"/>
                </a:solidFill>
                <a:latin typeface="Noto Sans KR"/>
              </a:rPr>
              <a:t>보유 기술</a:t>
            </a:r>
          </a:p>
        </p:txBody>
      </p:sp>
      <p:sp>
        <p:nvSpPr>
          <p:cNvPr id="71" name="Rectangle 70"/>
          <p:cNvSpPr/>
          <p:nvPr/>
        </p:nvSpPr>
        <p:spPr>
          <a:xfrm>
            <a:off x="8604503" y="6912864"/>
            <a:ext cx="3401568" cy="10972"/>
          </a:xfrm>
          <a:prstGeom prst="rect">
            <a:avLst/>
          </a:prstGeom>
          <a:solidFill>
            <a:srgbClr val="E4E4E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2" name="TextBox 71"/>
          <p:cNvSpPr txBox="1"/>
          <p:nvPr/>
        </p:nvSpPr>
        <p:spPr>
          <a:xfrm>
            <a:off x="1252728" y="7150608"/>
            <a:ext cx="4572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1150" b="1" spc="80">
                <a:solidFill>
                  <a:srgbClr val="191919"/>
                </a:solidFill>
                <a:latin typeface="Noto Sans KR"/>
              </a:rPr>
              <a:t>16</a:t>
            </a:r>
          </a:p>
        </p:txBody>
      </p:sp>
      <p:sp>
        <p:nvSpPr>
          <p:cNvPr id="73" name="TextBox 72"/>
          <p:cNvSpPr txBox="1"/>
          <p:nvPr/>
        </p:nvSpPr>
        <p:spPr>
          <a:xfrm>
            <a:off x="1801367" y="7104888"/>
            <a:ext cx="292608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1300" b="1">
                <a:solidFill>
                  <a:srgbClr val="191919"/>
                </a:solidFill>
                <a:latin typeface="Noto Sans KR"/>
              </a:rPr>
              <a:t>Reference</a:t>
            </a:r>
          </a:p>
        </p:txBody>
      </p:sp>
      <p:sp>
        <p:nvSpPr>
          <p:cNvPr id="74" name="TextBox 73"/>
          <p:cNvSpPr txBox="1"/>
          <p:nvPr/>
        </p:nvSpPr>
        <p:spPr>
          <a:xfrm>
            <a:off x="1801367" y="7388352"/>
            <a:ext cx="2926080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1050" b="0">
                <a:solidFill>
                  <a:srgbClr val="8A8A8A"/>
                </a:solidFill>
                <a:latin typeface="Noto Sans KR"/>
              </a:rPr>
              <a:t>주요 고객사</a:t>
            </a:r>
          </a:p>
        </p:txBody>
      </p:sp>
      <p:sp>
        <p:nvSpPr>
          <p:cNvPr id="75" name="Rectangle 74"/>
          <p:cNvSpPr/>
          <p:nvPr/>
        </p:nvSpPr>
        <p:spPr>
          <a:xfrm>
            <a:off x="1252728" y="7680960"/>
            <a:ext cx="3401568" cy="10972"/>
          </a:xfrm>
          <a:prstGeom prst="rect">
            <a:avLst/>
          </a:prstGeom>
          <a:solidFill>
            <a:srgbClr val="E4E4E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6" name="TextBox 75"/>
          <p:cNvSpPr txBox="1"/>
          <p:nvPr/>
        </p:nvSpPr>
        <p:spPr>
          <a:xfrm>
            <a:off x="4928616" y="7150608"/>
            <a:ext cx="4572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1150" b="1" spc="80">
                <a:solidFill>
                  <a:srgbClr val="191919"/>
                </a:solidFill>
                <a:latin typeface="Noto Sans KR"/>
              </a:rPr>
              <a:t>17</a:t>
            </a:r>
          </a:p>
        </p:txBody>
      </p:sp>
      <p:sp>
        <p:nvSpPr>
          <p:cNvPr id="77" name="TextBox 76"/>
          <p:cNvSpPr txBox="1"/>
          <p:nvPr/>
        </p:nvSpPr>
        <p:spPr>
          <a:xfrm>
            <a:off x="5477255" y="7104888"/>
            <a:ext cx="292608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1300" b="1">
                <a:solidFill>
                  <a:srgbClr val="191919"/>
                </a:solidFill>
                <a:latin typeface="Noto Sans KR"/>
              </a:rPr>
              <a:t>eFinance · eBranding</a:t>
            </a:r>
          </a:p>
        </p:txBody>
      </p:sp>
      <p:sp>
        <p:nvSpPr>
          <p:cNvPr id="78" name="TextBox 77"/>
          <p:cNvSpPr txBox="1"/>
          <p:nvPr/>
        </p:nvSpPr>
        <p:spPr>
          <a:xfrm>
            <a:off x="5477255" y="7388352"/>
            <a:ext cx="2926080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1050" b="0">
                <a:solidFill>
                  <a:srgbClr val="8A8A8A"/>
                </a:solidFill>
                <a:latin typeface="Noto Sans KR"/>
              </a:rPr>
              <a:t>금융 · 브랜딩</a:t>
            </a:r>
          </a:p>
        </p:txBody>
      </p:sp>
      <p:sp>
        <p:nvSpPr>
          <p:cNvPr id="79" name="Rectangle 78"/>
          <p:cNvSpPr/>
          <p:nvPr/>
        </p:nvSpPr>
        <p:spPr>
          <a:xfrm>
            <a:off x="4928616" y="7680960"/>
            <a:ext cx="3401568" cy="10972"/>
          </a:xfrm>
          <a:prstGeom prst="rect">
            <a:avLst/>
          </a:prstGeom>
          <a:solidFill>
            <a:srgbClr val="E4E4E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0" name="TextBox 79"/>
          <p:cNvSpPr txBox="1"/>
          <p:nvPr/>
        </p:nvSpPr>
        <p:spPr>
          <a:xfrm>
            <a:off x="8604503" y="7150608"/>
            <a:ext cx="4572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1150" b="1" spc="80">
                <a:solidFill>
                  <a:srgbClr val="191919"/>
                </a:solidFill>
                <a:latin typeface="Noto Sans KR"/>
              </a:rPr>
              <a:t>18</a:t>
            </a:r>
          </a:p>
        </p:txBody>
      </p:sp>
      <p:sp>
        <p:nvSpPr>
          <p:cNvPr id="81" name="TextBox 80"/>
          <p:cNvSpPr txBox="1"/>
          <p:nvPr/>
        </p:nvSpPr>
        <p:spPr>
          <a:xfrm>
            <a:off x="9153143" y="7104888"/>
            <a:ext cx="292608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1300" b="1">
                <a:solidFill>
                  <a:srgbClr val="191919"/>
                </a:solidFill>
                <a:latin typeface="Noto Sans KR"/>
              </a:rPr>
              <a:t>Vision</a:t>
            </a:r>
          </a:p>
        </p:txBody>
      </p:sp>
      <p:sp>
        <p:nvSpPr>
          <p:cNvPr id="82" name="TextBox 81"/>
          <p:cNvSpPr txBox="1"/>
          <p:nvPr/>
        </p:nvSpPr>
        <p:spPr>
          <a:xfrm>
            <a:off x="9153143" y="7388352"/>
            <a:ext cx="2926080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1050" b="0">
                <a:solidFill>
                  <a:srgbClr val="8A8A8A"/>
                </a:solidFill>
                <a:latin typeface="Noto Sans KR"/>
              </a:rPr>
              <a:t>비전 · 감사</a:t>
            </a:r>
          </a:p>
        </p:txBody>
      </p:sp>
      <p:sp>
        <p:nvSpPr>
          <p:cNvPr id="83" name="Rectangle 82"/>
          <p:cNvSpPr/>
          <p:nvPr/>
        </p:nvSpPr>
        <p:spPr>
          <a:xfrm>
            <a:off x="8604503" y="7680960"/>
            <a:ext cx="3401568" cy="10972"/>
          </a:xfrm>
          <a:prstGeom prst="rect">
            <a:avLst/>
          </a:prstGeom>
          <a:solidFill>
            <a:srgbClr val="E4E4E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4" name="TextBox 83"/>
          <p:cNvSpPr txBox="1"/>
          <p:nvPr/>
        </p:nvSpPr>
        <p:spPr>
          <a:xfrm>
            <a:off x="1252728" y="8233257"/>
            <a:ext cx="5486400" cy="23774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800" b="0" spc="160">
                <a:solidFill>
                  <a:srgbClr val="BBBBBB"/>
                </a:solidFill>
                <a:latin typeface="Noto Sans KR"/>
              </a:rPr>
              <a:t>IDC.KR  ·  COMPANY PROFILE 2026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8708745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84048" cy="8708745"/>
          </a:xfrm>
          <a:prstGeom prst="rect">
            <a:avLst/>
          </a:prstGeom>
          <a:solidFill>
            <a:srgbClr val="19191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 rot="16200000">
            <a:off x="-1143000" y="6651345"/>
            <a:ext cx="2743200" cy="2926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ctr"/>
            <a:r>
              <a:rPr sz="850" spc="170">
                <a:solidFill>
                  <a:srgbClr val="8E8E8E"/>
                </a:solidFill>
                <a:latin typeface="Noto Sans KR"/>
              </a:rPr>
              <a:t>IDC.KR   ·   20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52728" y="530352"/>
            <a:ext cx="8778240" cy="10515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4400" b="1" spc="-140">
                <a:solidFill>
                  <a:srgbClr val="191919"/>
                </a:solidFill>
                <a:latin typeface="Noto Sans KR"/>
              </a:rPr>
              <a:t>Pricing Guide</a:t>
            </a:r>
          </a:p>
        </p:txBody>
      </p:sp>
      <p:sp>
        <p:nvSpPr>
          <p:cNvPr id="6" name="Rectangle 5"/>
          <p:cNvSpPr/>
          <p:nvPr/>
        </p:nvSpPr>
        <p:spPr>
          <a:xfrm>
            <a:off x="9082735" y="859536"/>
            <a:ext cx="566928" cy="20116"/>
          </a:xfrm>
          <a:prstGeom prst="rect">
            <a:avLst/>
          </a:prstGeom>
          <a:solidFill>
            <a:srgbClr val="19191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9814255" y="713232"/>
            <a:ext cx="1600200" cy="32918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30000"/>
              </a:lnSpc>
            </a:pPr>
            <a:r>
              <a:rPr sz="1250" b="1">
                <a:solidFill>
                  <a:srgbClr val="191919"/>
                </a:solidFill>
                <a:latin typeface="Noto Sans KR"/>
              </a:rPr>
              <a:t>제작 금액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52728" y="1645920"/>
            <a:ext cx="10161727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1600" b="1">
                <a:solidFill>
                  <a:srgbClr val="191919"/>
                </a:solidFill>
                <a:latin typeface="Noto Sans KR"/>
              </a:rPr>
              <a:t>정찰제 · 추가비용 0원</a:t>
            </a:r>
          </a:p>
        </p:txBody>
      </p:sp>
      <p:sp>
        <p:nvSpPr>
          <p:cNvPr id="9" name="Rectangle 8"/>
          <p:cNvSpPr/>
          <p:nvPr/>
        </p:nvSpPr>
        <p:spPr>
          <a:xfrm>
            <a:off x="1188719" y="2151888"/>
            <a:ext cx="2798064" cy="97536"/>
          </a:xfrm>
          <a:prstGeom prst="rect">
            <a:avLst/>
          </a:prstGeom>
          <a:solidFill>
            <a:srgbClr val="FFE86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1252728" y="2029968"/>
            <a:ext cx="10161727" cy="3048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1600" b="1">
                <a:solidFill>
                  <a:srgbClr val="191919"/>
                </a:solidFill>
                <a:latin typeface="Noto Sans KR"/>
              </a:rPr>
              <a:t>필요한 작업만 투명한 단가로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252728" y="2468880"/>
            <a:ext cx="10161727" cy="31089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50000"/>
              </a:lnSpc>
            </a:pPr>
            <a:r>
              <a:rPr sz="1150" b="0">
                <a:solidFill>
                  <a:srgbClr val="555555"/>
                </a:solidFill>
                <a:latin typeface="Noto Sans KR"/>
              </a:rPr>
              <a:t>표시 금액은 VAT 별도입니다. 숨은 비용이 없습니다.</a:t>
            </a:r>
          </a:p>
        </p:txBody>
      </p:sp>
      <p:pic>
        <p:nvPicPr>
          <p:cNvPr id="12" name="Picture 11" descr="cost.jpg"/>
          <p:cNvPicPr>
            <a:picLocks noChangeAspect="1"/>
          </p:cNvPicPr>
          <p:nvPr/>
        </p:nvPicPr>
        <p:blipFill>
          <a:blip r:embed="rId2"/>
          <a:srcRect t="30000" b="30000"/>
          <a:stretch>
            <a:fillRect/>
          </a:stretch>
        </p:blipFill>
        <p:spPr>
          <a:xfrm>
            <a:off x="1252728" y="3127248"/>
            <a:ext cx="10161727" cy="2084831"/>
          </a:xfrm>
          <a:prstGeom prst="rect">
            <a:avLst/>
          </a:prstGeom>
        </p:spPr>
      </p:pic>
      <p:sp>
        <p:nvSpPr>
          <p:cNvPr id="13" name="Rectangle 12"/>
          <p:cNvSpPr/>
          <p:nvPr/>
        </p:nvSpPr>
        <p:spPr>
          <a:xfrm>
            <a:off x="1252728" y="3127248"/>
            <a:ext cx="10161727" cy="2084831"/>
          </a:xfrm>
          <a:prstGeom prst="rect">
            <a:avLst/>
          </a:prstGeom>
          <a:noFill/>
          <a:ln w="9525">
            <a:solidFill>
              <a:srgbClr val="E2E2E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Rectangle 13"/>
          <p:cNvSpPr/>
          <p:nvPr/>
        </p:nvSpPr>
        <p:spPr>
          <a:xfrm>
            <a:off x="1252728" y="5413248"/>
            <a:ext cx="2334691" cy="932688"/>
          </a:xfrm>
          <a:prstGeom prst="rect">
            <a:avLst/>
          </a:prstGeom>
          <a:solidFill>
            <a:srgbClr val="19191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1472184" y="5541264"/>
            <a:ext cx="1923211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1150" b="1">
                <a:solidFill>
                  <a:srgbClr val="FFFFFF"/>
                </a:solidFill>
                <a:latin typeface="Noto Sans KR"/>
              </a:rPr>
              <a:t>반응형 웹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472184" y="5797296"/>
            <a:ext cx="1923211" cy="21945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850" b="0">
                <a:solidFill>
                  <a:srgbClr val="C9C9C9"/>
                </a:solidFill>
                <a:latin typeface="Noto Sans KR"/>
              </a:rPr>
              <a:t>PC + 모바일 반응형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472184" y="6016752"/>
            <a:ext cx="1923211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1300" b="1">
                <a:solidFill>
                  <a:srgbClr val="FFE86B"/>
                </a:solidFill>
                <a:latin typeface="Noto Sans KR"/>
              </a:rPr>
              <a:t>19만원 ~ 95만원</a:t>
            </a:r>
          </a:p>
        </p:txBody>
      </p:sp>
      <p:sp>
        <p:nvSpPr>
          <p:cNvPr id="18" name="Rectangle 17"/>
          <p:cNvSpPr/>
          <p:nvPr/>
        </p:nvSpPr>
        <p:spPr>
          <a:xfrm>
            <a:off x="3861739" y="5413248"/>
            <a:ext cx="2334691" cy="932688"/>
          </a:xfrm>
          <a:prstGeom prst="rect">
            <a:avLst/>
          </a:prstGeom>
          <a:solidFill>
            <a:srgbClr val="F6F6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4081195" y="5541264"/>
            <a:ext cx="1923211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1150" b="1">
                <a:solidFill>
                  <a:srgbClr val="191919"/>
                </a:solidFill>
                <a:latin typeface="Noto Sans KR"/>
              </a:rPr>
              <a:t>모바일 전용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081195" y="5797296"/>
            <a:ext cx="1923211" cy="21945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850" b="0">
                <a:solidFill>
                  <a:srgbClr val="8A8A8A"/>
                </a:solidFill>
                <a:latin typeface="Noto Sans KR"/>
              </a:rPr>
              <a:t>임대형 · 구매형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4081195" y="6016752"/>
            <a:ext cx="1923211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1300" b="1">
                <a:solidFill>
                  <a:srgbClr val="191919"/>
                </a:solidFill>
                <a:latin typeface="Noto Sans KR"/>
              </a:rPr>
              <a:t>65만원 ~ 165만원</a:t>
            </a:r>
          </a:p>
        </p:txBody>
      </p:sp>
      <p:sp>
        <p:nvSpPr>
          <p:cNvPr id="22" name="Rectangle 21"/>
          <p:cNvSpPr/>
          <p:nvPr/>
        </p:nvSpPr>
        <p:spPr>
          <a:xfrm>
            <a:off x="6470751" y="5413248"/>
            <a:ext cx="2334691" cy="932688"/>
          </a:xfrm>
          <a:prstGeom prst="rect">
            <a:avLst/>
          </a:prstGeom>
          <a:solidFill>
            <a:srgbClr val="19191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6690207" y="5541264"/>
            <a:ext cx="1923211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1150" b="1">
                <a:solidFill>
                  <a:srgbClr val="FFFFFF"/>
                </a:solidFill>
                <a:latin typeface="Noto Sans KR"/>
              </a:rPr>
              <a:t>유튜브 촬영·편집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6690207" y="5797296"/>
            <a:ext cx="1923211" cy="21945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850" b="0">
                <a:solidFill>
                  <a:srgbClr val="C9C9C9"/>
                </a:solidFill>
                <a:latin typeface="Noto Sans KR"/>
              </a:rPr>
              <a:t>촬영 · 편집 · 운영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690207" y="6016752"/>
            <a:ext cx="1923211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1300" b="1">
                <a:solidFill>
                  <a:srgbClr val="FFE86B"/>
                </a:solidFill>
                <a:latin typeface="Noto Sans KR"/>
              </a:rPr>
              <a:t>75만원 ~ 150만원</a:t>
            </a:r>
          </a:p>
        </p:txBody>
      </p:sp>
      <p:sp>
        <p:nvSpPr>
          <p:cNvPr id="26" name="Rectangle 25"/>
          <p:cNvSpPr/>
          <p:nvPr/>
        </p:nvSpPr>
        <p:spPr>
          <a:xfrm>
            <a:off x="9079763" y="5413248"/>
            <a:ext cx="2334691" cy="932688"/>
          </a:xfrm>
          <a:prstGeom prst="rect">
            <a:avLst/>
          </a:prstGeom>
          <a:solidFill>
            <a:srgbClr val="F6F6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9299219" y="5541264"/>
            <a:ext cx="1923211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1150" b="1">
                <a:solidFill>
                  <a:srgbClr val="191919"/>
                </a:solidFill>
                <a:latin typeface="Noto Sans KR"/>
              </a:rPr>
              <a:t>APP 하이브리드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9299219" y="5797296"/>
            <a:ext cx="1923211" cy="21945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850" b="0">
                <a:solidFill>
                  <a:srgbClr val="8A8A8A"/>
                </a:solidFill>
                <a:latin typeface="Noto Sans KR"/>
              </a:rPr>
              <a:t>구글·애플 등록 대행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9299219" y="6016752"/>
            <a:ext cx="1923211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1300" b="1">
                <a:solidFill>
                  <a:srgbClr val="191919"/>
                </a:solidFill>
                <a:latin typeface="Noto Sans KR"/>
              </a:rPr>
              <a:t>88만원 ~ 275만원</a:t>
            </a:r>
          </a:p>
        </p:txBody>
      </p:sp>
      <p:sp>
        <p:nvSpPr>
          <p:cNvPr id="30" name="Rectangle 29"/>
          <p:cNvSpPr/>
          <p:nvPr/>
        </p:nvSpPr>
        <p:spPr>
          <a:xfrm>
            <a:off x="1252728" y="6547104"/>
            <a:ext cx="3173882" cy="1426464"/>
          </a:xfrm>
          <a:prstGeom prst="rect">
            <a:avLst/>
          </a:prstGeom>
          <a:solidFill>
            <a:srgbClr val="F6F6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Rectangle 30"/>
          <p:cNvSpPr/>
          <p:nvPr/>
        </p:nvSpPr>
        <p:spPr>
          <a:xfrm>
            <a:off x="1252728" y="6547104"/>
            <a:ext cx="3173882" cy="54864"/>
          </a:xfrm>
          <a:prstGeom prst="rect">
            <a:avLst/>
          </a:prstGeom>
          <a:solidFill>
            <a:srgbClr val="19191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TextBox 31"/>
          <p:cNvSpPr txBox="1"/>
          <p:nvPr/>
        </p:nvSpPr>
        <p:spPr>
          <a:xfrm>
            <a:off x="1508760" y="6675120"/>
            <a:ext cx="2716682" cy="21945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850" b="1" spc="200">
                <a:solidFill>
                  <a:srgbClr val="8A8A8A"/>
                </a:solidFill>
                <a:latin typeface="Noto Sans KR"/>
              </a:rPr>
              <a:t>BASIC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1508760" y="6894576"/>
            <a:ext cx="2716682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1100" b="1">
                <a:solidFill>
                  <a:srgbClr val="191919"/>
                </a:solidFill>
                <a:latin typeface="Noto Sans KR"/>
              </a:rPr>
              <a:t>베이직 · 입문형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1508760" y="7168896"/>
            <a:ext cx="2716682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2000" b="1" spc="-60">
                <a:solidFill>
                  <a:srgbClr val="191919"/>
                </a:solidFill>
                <a:latin typeface="Noto Sans KR"/>
              </a:rPr>
              <a:t>₩198,000~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1508760" y="7571231"/>
            <a:ext cx="2716682" cy="21945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850" b="0">
                <a:solidFill>
                  <a:srgbClr val="555555"/>
                </a:solidFill>
                <a:latin typeface="Noto Sans KR"/>
              </a:rPr>
              <a:t>VAT 별도 · 1년 약정  ·  연장 ₩108,000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3237890" y="6656832"/>
            <a:ext cx="1005840" cy="21945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30000"/>
              </a:lnSpc>
            </a:pPr>
            <a:r>
              <a:rPr sz="850" b="1" spc="160">
                <a:solidFill>
                  <a:srgbClr val="191919"/>
                </a:solidFill>
                <a:latin typeface="Noto Sans KR"/>
              </a:rPr>
              <a:t/>
            </a:r>
          </a:p>
        </p:txBody>
      </p:sp>
      <p:sp>
        <p:nvSpPr>
          <p:cNvPr id="37" name="Rectangle 36"/>
          <p:cNvSpPr/>
          <p:nvPr/>
        </p:nvSpPr>
        <p:spPr>
          <a:xfrm>
            <a:off x="4746650" y="6547104"/>
            <a:ext cx="3173882" cy="1426464"/>
          </a:xfrm>
          <a:prstGeom prst="rect">
            <a:avLst/>
          </a:prstGeom>
          <a:solidFill>
            <a:srgbClr val="FFE86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8" name="Rectangle 37"/>
          <p:cNvSpPr/>
          <p:nvPr/>
        </p:nvSpPr>
        <p:spPr>
          <a:xfrm>
            <a:off x="4746650" y="6547104"/>
            <a:ext cx="3173882" cy="54864"/>
          </a:xfrm>
          <a:prstGeom prst="rect">
            <a:avLst/>
          </a:prstGeom>
          <a:solidFill>
            <a:srgbClr val="19191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9" name="TextBox 38"/>
          <p:cNvSpPr txBox="1"/>
          <p:nvPr/>
        </p:nvSpPr>
        <p:spPr>
          <a:xfrm>
            <a:off x="5002682" y="6675120"/>
            <a:ext cx="2716682" cy="21945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850" b="1" spc="200">
                <a:solidFill>
                  <a:srgbClr val="555555"/>
                </a:solidFill>
                <a:latin typeface="Noto Sans KR"/>
              </a:rPr>
              <a:t>BUSINESS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5002682" y="6894576"/>
            <a:ext cx="2716682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1100" b="1">
                <a:solidFill>
                  <a:srgbClr val="191919"/>
                </a:solidFill>
                <a:latin typeface="Noto Sans KR"/>
              </a:rPr>
              <a:t>비즈니스 · 가장 인기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5002682" y="7168896"/>
            <a:ext cx="2716682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2000" b="1" spc="-60">
                <a:solidFill>
                  <a:srgbClr val="191919"/>
                </a:solidFill>
                <a:latin typeface="Noto Sans KR"/>
              </a:rPr>
              <a:t>₩294,000~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5002682" y="7571231"/>
            <a:ext cx="2716682" cy="21945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850" b="0">
                <a:solidFill>
                  <a:srgbClr val="555555"/>
                </a:solidFill>
                <a:latin typeface="Noto Sans KR"/>
              </a:rPr>
              <a:t>VAT 별도 · 1년 약정  ·  연장 ₩204,000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6731812" y="6656832"/>
            <a:ext cx="1005840" cy="21945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30000"/>
              </a:lnSpc>
            </a:pPr>
            <a:r>
              <a:rPr sz="850" b="1" spc="160">
                <a:solidFill>
                  <a:srgbClr val="191919"/>
                </a:solidFill>
                <a:latin typeface="Noto Sans KR"/>
              </a:rPr>
              <a:t>BEST</a:t>
            </a:r>
          </a:p>
        </p:txBody>
      </p:sp>
      <p:sp>
        <p:nvSpPr>
          <p:cNvPr id="44" name="Rectangle 43"/>
          <p:cNvSpPr/>
          <p:nvPr/>
        </p:nvSpPr>
        <p:spPr>
          <a:xfrm>
            <a:off x="8240572" y="6547104"/>
            <a:ext cx="3173882" cy="1426464"/>
          </a:xfrm>
          <a:prstGeom prst="rect">
            <a:avLst/>
          </a:prstGeom>
          <a:solidFill>
            <a:srgbClr val="F6F6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5" name="Rectangle 44"/>
          <p:cNvSpPr/>
          <p:nvPr/>
        </p:nvSpPr>
        <p:spPr>
          <a:xfrm>
            <a:off x="8240572" y="6547104"/>
            <a:ext cx="3173882" cy="54864"/>
          </a:xfrm>
          <a:prstGeom prst="rect">
            <a:avLst/>
          </a:prstGeom>
          <a:solidFill>
            <a:srgbClr val="19191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6" name="TextBox 45"/>
          <p:cNvSpPr txBox="1"/>
          <p:nvPr/>
        </p:nvSpPr>
        <p:spPr>
          <a:xfrm>
            <a:off x="8496604" y="6675120"/>
            <a:ext cx="2716682" cy="21945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850" b="1" spc="200">
                <a:solidFill>
                  <a:srgbClr val="8A8A8A"/>
                </a:solidFill>
                <a:latin typeface="Noto Sans KR"/>
              </a:rPr>
              <a:t>PROFESSIONAL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8496604" y="6894576"/>
            <a:ext cx="2716682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1100" b="1">
                <a:solidFill>
                  <a:srgbClr val="191919"/>
                </a:solidFill>
                <a:latin typeface="Noto Sans KR"/>
              </a:rPr>
              <a:t>프로페셔널 · 매년 리뉴얼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8496604" y="7168896"/>
            <a:ext cx="2716682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2000" b="1" spc="-60">
                <a:solidFill>
                  <a:srgbClr val="191919"/>
                </a:solidFill>
                <a:latin typeface="Noto Sans KR"/>
              </a:rPr>
              <a:t>₩426,000~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8496604" y="7571231"/>
            <a:ext cx="2716682" cy="21945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850" b="0">
                <a:solidFill>
                  <a:srgbClr val="555555"/>
                </a:solidFill>
                <a:latin typeface="Noto Sans KR"/>
              </a:rPr>
              <a:t>VAT 별도 · 1년 약정  ·  연장 ₩336,000</a:t>
            </a:r>
          </a:p>
        </p:txBody>
      </p:sp>
      <p:sp>
        <p:nvSpPr>
          <p:cNvPr id="50" name="TextBox 49"/>
          <p:cNvSpPr txBox="1"/>
          <p:nvPr/>
        </p:nvSpPr>
        <p:spPr>
          <a:xfrm>
            <a:off x="10225735" y="6656832"/>
            <a:ext cx="1005840" cy="21945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30000"/>
              </a:lnSpc>
            </a:pPr>
            <a:r>
              <a:rPr sz="850" b="1" spc="160">
                <a:solidFill>
                  <a:srgbClr val="191919"/>
                </a:solidFill>
                <a:latin typeface="Noto Sans KR"/>
              </a:rPr>
              <a:t/>
            </a:r>
          </a:p>
        </p:txBody>
      </p:sp>
      <p:sp>
        <p:nvSpPr>
          <p:cNvPr id="51" name="TextBox 50"/>
          <p:cNvSpPr txBox="1"/>
          <p:nvPr/>
        </p:nvSpPr>
        <p:spPr>
          <a:xfrm>
            <a:off x="1252728" y="8233257"/>
            <a:ext cx="5486400" cy="23774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800" b="0" spc="160">
                <a:solidFill>
                  <a:srgbClr val="BBBBBB"/>
                </a:solidFill>
                <a:latin typeface="Noto Sans KR"/>
              </a:rPr>
              <a:t>IDC.KR  ·  COMPANY PROFILE 2026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8708745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84048" cy="8708745"/>
          </a:xfrm>
          <a:prstGeom prst="rect">
            <a:avLst/>
          </a:prstGeom>
          <a:solidFill>
            <a:srgbClr val="19191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 rot="16200000">
            <a:off x="-1143000" y="6651345"/>
            <a:ext cx="2743200" cy="2926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ctr"/>
            <a:r>
              <a:rPr sz="850" spc="170">
                <a:solidFill>
                  <a:srgbClr val="8E8E8E"/>
                </a:solidFill>
                <a:latin typeface="Noto Sans KR"/>
              </a:rPr>
              <a:t>IDC.KR   ·   21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52728" y="530352"/>
            <a:ext cx="8778240" cy="10515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4400" b="1" spc="-140">
                <a:solidFill>
                  <a:srgbClr val="191919"/>
                </a:solidFill>
                <a:latin typeface="Noto Sans KR"/>
              </a:rPr>
              <a:t>Tech Stack</a:t>
            </a:r>
          </a:p>
        </p:txBody>
      </p:sp>
      <p:sp>
        <p:nvSpPr>
          <p:cNvPr id="6" name="Rectangle 5"/>
          <p:cNvSpPr/>
          <p:nvPr/>
        </p:nvSpPr>
        <p:spPr>
          <a:xfrm>
            <a:off x="9082735" y="859536"/>
            <a:ext cx="566928" cy="20116"/>
          </a:xfrm>
          <a:prstGeom prst="rect">
            <a:avLst/>
          </a:prstGeom>
          <a:solidFill>
            <a:srgbClr val="19191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9814255" y="713232"/>
            <a:ext cx="1600200" cy="32918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30000"/>
              </a:lnSpc>
            </a:pPr>
            <a:r>
              <a:rPr sz="1250" b="1">
                <a:solidFill>
                  <a:srgbClr val="191919"/>
                </a:solidFill>
                <a:latin typeface="Noto Sans KR"/>
              </a:rPr>
              <a:t>보유 기술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52728" y="1645920"/>
            <a:ext cx="10161727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1600" b="1">
                <a:solidFill>
                  <a:srgbClr val="191919"/>
                </a:solidFill>
                <a:latin typeface="Noto Sans KR"/>
              </a:rPr>
              <a:t>웹 개발에 필요한</a:t>
            </a:r>
          </a:p>
        </p:txBody>
      </p:sp>
      <p:sp>
        <p:nvSpPr>
          <p:cNvPr id="9" name="Rectangle 8"/>
          <p:cNvSpPr/>
          <p:nvPr/>
        </p:nvSpPr>
        <p:spPr>
          <a:xfrm>
            <a:off x="1188719" y="2151888"/>
            <a:ext cx="2383536" cy="97536"/>
          </a:xfrm>
          <a:prstGeom prst="rect">
            <a:avLst/>
          </a:prstGeom>
          <a:solidFill>
            <a:srgbClr val="FFE86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1252728" y="2029968"/>
            <a:ext cx="10161727" cy="3048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1600" b="1">
                <a:solidFill>
                  <a:srgbClr val="191919"/>
                </a:solidFill>
                <a:latin typeface="Noto Sans KR"/>
              </a:rPr>
              <a:t>모든 기술을 내부에 보유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252728" y="2468880"/>
            <a:ext cx="10161727" cy="31089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50000"/>
              </a:lnSpc>
            </a:pPr>
            <a:r>
              <a:rPr sz="1150" b="0">
                <a:solidFill>
                  <a:srgbClr val="555555"/>
                </a:solidFill>
                <a:latin typeface="Noto Sans KR"/>
              </a:rPr>
              <a:t>웹 페이지에 필요한 모든 프로그램을 무료로 개발해 드립니다.</a:t>
            </a:r>
          </a:p>
        </p:txBody>
      </p:sp>
      <p:sp>
        <p:nvSpPr>
          <p:cNvPr id="12" name="Rectangle 11"/>
          <p:cNvSpPr/>
          <p:nvPr/>
        </p:nvSpPr>
        <p:spPr>
          <a:xfrm>
            <a:off x="1252728" y="3145536"/>
            <a:ext cx="1541221" cy="1408176"/>
          </a:xfrm>
          <a:prstGeom prst="rect">
            <a:avLst/>
          </a:prstGeom>
          <a:solidFill>
            <a:srgbClr val="19191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13" name="Picture 12" descr="host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49018" y="3346704"/>
            <a:ext cx="548640" cy="548640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1307592" y="4023360"/>
            <a:ext cx="1431493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15000"/>
              </a:lnSpc>
            </a:pPr>
            <a:r>
              <a:rPr sz="1050" b="1">
                <a:solidFill>
                  <a:srgbClr val="FFFFFF"/>
                </a:solidFill>
                <a:latin typeface="Noto Sans KR"/>
              </a:rPr>
              <a:t>WordPress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307592" y="4297680"/>
            <a:ext cx="1431493" cy="21945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30000"/>
              </a:lnSpc>
            </a:pPr>
            <a:r>
              <a:rPr sz="850" b="0">
                <a:solidFill>
                  <a:srgbClr val="C9C9C9"/>
                </a:solidFill>
                <a:latin typeface="Noto Sans KR"/>
              </a:rPr>
              <a:t>CMS 구축</a:t>
            </a:r>
          </a:p>
        </p:txBody>
      </p:sp>
      <p:sp>
        <p:nvSpPr>
          <p:cNvPr id="16" name="Rectangle 15"/>
          <p:cNvSpPr/>
          <p:nvPr/>
        </p:nvSpPr>
        <p:spPr>
          <a:xfrm>
            <a:off x="2976829" y="3145536"/>
            <a:ext cx="1541221" cy="1408176"/>
          </a:xfrm>
          <a:prstGeom prst="rect">
            <a:avLst/>
          </a:prstGeom>
          <a:solidFill>
            <a:srgbClr val="19191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17" name="Picture 16" descr="cod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73119" y="3346704"/>
            <a:ext cx="548640" cy="548640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3031693" y="4023360"/>
            <a:ext cx="1431493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15000"/>
              </a:lnSpc>
            </a:pPr>
            <a:r>
              <a:rPr sz="1050" b="1">
                <a:solidFill>
                  <a:srgbClr val="FFFFFF"/>
                </a:solidFill>
                <a:latin typeface="Noto Sans KR"/>
              </a:rPr>
              <a:t>HTML5 / CSS3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3031693" y="4297680"/>
            <a:ext cx="1431493" cy="21945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30000"/>
              </a:lnSpc>
            </a:pPr>
            <a:r>
              <a:rPr sz="850" b="0">
                <a:solidFill>
                  <a:srgbClr val="C9C9C9"/>
                </a:solidFill>
                <a:latin typeface="Noto Sans KR"/>
              </a:rPr>
              <a:t>웹표준 코딩</a:t>
            </a:r>
          </a:p>
        </p:txBody>
      </p:sp>
      <p:sp>
        <p:nvSpPr>
          <p:cNvPr id="20" name="Rectangle 19"/>
          <p:cNvSpPr/>
          <p:nvPr/>
        </p:nvSpPr>
        <p:spPr>
          <a:xfrm>
            <a:off x="4700930" y="3145536"/>
            <a:ext cx="1541221" cy="1408176"/>
          </a:xfrm>
          <a:prstGeom prst="rect">
            <a:avLst/>
          </a:prstGeom>
          <a:solidFill>
            <a:srgbClr val="19191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21" name="Picture 20" descr="check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97221" y="3346704"/>
            <a:ext cx="548640" cy="548640"/>
          </a:xfrm>
          <a:prstGeom prst="rect">
            <a:avLst/>
          </a:prstGeom>
        </p:spPr>
      </p:pic>
      <p:sp>
        <p:nvSpPr>
          <p:cNvPr id="22" name="TextBox 21"/>
          <p:cNvSpPr txBox="1"/>
          <p:nvPr/>
        </p:nvSpPr>
        <p:spPr>
          <a:xfrm>
            <a:off x="4755794" y="4023360"/>
            <a:ext cx="1431493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15000"/>
              </a:lnSpc>
            </a:pPr>
            <a:r>
              <a:rPr sz="1050" b="1">
                <a:solidFill>
                  <a:srgbClr val="FFFFFF"/>
                </a:solidFill>
                <a:latin typeface="Noto Sans KR"/>
              </a:rPr>
              <a:t>웹표준 코딩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4755794" y="4297680"/>
            <a:ext cx="1431493" cy="21945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30000"/>
              </a:lnSpc>
            </a:pPr>
            <a:r>
              <a:rPr sz="850" b="0">
                <a:solidFill>
                  <a:srgbClr val="C9C9C9"/>
                </a:solidFill>
                <a:latin typeface="Noto Sans KR"/>
              </a:rPr>
              <a:t>W3C 준수</a:t>
            </a:r>
          </a:p>
        </p:txBody>
      </p:sp>
      <p:sp>
        <p:nvSpPr>
          <p:cNvPr id="24" name="Rectangle 23"/>
          <p:cNvSpPr/>
          <p:nvPr/>
        </p:nvSpPr>
        <p:spPr>
          <a:xfrm>
            <a:off x="6425031" y="3145536"/>
            <a:ext cx="1541221" cy="1408176"/>
          </a:xfrm>
          <a:prstGeom prst="rect">
            <a:avLst/>
          </a:prstGeom>
          <a:solidFill>
            <a:srgbClr val="19191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25" name="Picture 24" descr="ai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21322" y="3346704"/>
            <a:ext cx="548640" cy="548640"/>
          </a:xfrm>
          <a:prstGeom prst="rect">
            <a:avLst/>
          </a:prstGeom>
        </p:spPr>
      </p:pic>
      <p:sp>
        <p:nvSpPr>
          <p:cNvPr id="26" name="TextBox 25"/>
          <p:cNvSpPr txBox="1"/>
          <p:nvPr/>
        </p:nvSpPr>
        <p:spPr>
          <a:xfrm>
            <a:off x="6479895" y="4023360"/>
            <a:ext cx="1431493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15000"/>
              </a:lnSpc>
            </a:pPr>
            <a:r>
              <a:rPr sz="1050" b="1">
                <a:solidFill>
                  <a:srgbClr val="FFFFFF"/>
                </a:solidFill>
                <a:latin typeface="Noto Sans KR"/>
              </a:rPr>
              <a:t>JavaScript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479895" y="4297680"/>
            <a:ext cx="1431493" cy="21945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30000"/>
              </a:lnSpc>
            </a:pPr>
            <a:r>
              <a:rPr sz="850" b="0">
                <a:solidFill>
                  <a:srgbClr val="C9C9C9"/>
                </a:solidFill>
                <a:latin typeface="Noto Sans KR"/>
              </a:rPr>
              <a:t>동적 인터랙션</a:t>
            </a:r>
          </a:p>
        </p:txBody>
      </p:sp>
      <p:sp>
        <p:nvSpPr>
          <p:cNvPr id="28" name="Rectangle 27"/>
          <p:cNvSpPr/>
          <p:nvPr/>
        </p:nvSpPr>
        <p:spPr>
          <a:xfrm>
            <a:off x="8149132" y="3145536"/>
            <a:ext cx="1541221" cy="1408176"/>
          </a:xfrm>
          <a:prstGeom prst="rect">
            <a:avLst/>
          </a:prstGeom>
          <a:solidFill>
            <a:srgbClr val="19191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29" name="Picture 28" descr="gear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645423" y="3346704"/>
            <a:ext cx="548640" cy="548640"/>
          </a:xfrm>
          <a:prstGeom prst="rect">
            <a:avLst/>
          </a:prstGeom>
        </p:spPr>
      </p:pic>
      <p:sp>
        <p:nvSpPr>
          <p:cNvPr id="30" name="TextBox 29"/>
          <p:cNvSpPr txBox="1"/>
          <p:nvPr/>
        </p:nvSpPr>
        <p:spPr>
          <a:xfrm>
            <a:off x="8203996" y="4023360"/>
            <a:ext cx="1431493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15000"/>
              </a:lnSpc>
            </a:pPr>
            <a:r>
              <a:rPr sz="1050" b="1">
                <a:solidFill>
                  <a:srgbClr val="FFFFFF"/>
                </a:solidFill>
                <a:latin typeface="Noto Sans KR"/>
              </a:rPr>
              <a:t>PHP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8203996" y="4297680"/>
            <a:ext cx="1431493" cy="21945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30000"/>
              </a:lnSpc>
            </a:pPr>
            <a:r>
              <a:rPr sz="850" b="0">
                <a:solidFill>
                  <a:srgbClr val="C9C9C9"/>
                </a:solidFill>
                <a:latin typeface="Noto Sans KR"/>
              </a:rPr>
              <a:t>서버 로직</a:t>
            </a:r>
          </a:p>
        </p:txBody>
      </p:sp>
      <p:sp>
        <p:nvSpPr>
          <p:cNvPr id="32" name="Rectangle 31"/>
          <p:cNvSpPr/>
          <p:nvPr/>
        </p:nvSpPr>
        <p:spPr>
          <a:xfrm>
            <a:off x="9873234" y="3145536"/>
            <a:ext cx="1541221" cy="1408176"/>
          </a:xfrm>
          <a:prstGeom prst="rect">
            <a:avLst/>
          </a:prstGeom>
          <a:solidFill>
            <a:srgbClr val="19191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3" name="Picture 32" descr="dashboar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369524" y="3346704"/>
            <a:ext cx="548640" cy="548640"/>
          </a:xfrm>
          <a:prstGeom prst="rect">
            <a:avLst/>
          </a:prstGeom>
        </p:spPr>
      </p:pic>
      <p:sp>
        <p:nvSpPr>
          <p:cNvPr id="34" name="TextBox 33"/>
          <p:cNvSpPr txBox="1"/>
          <p:nvPr/>
        </p:nvSpPr>
        <p:spPr>
          <a:xfrm>
            <a:off x="9928098" y="4023360"/>
            <a:ext cx="1431493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15000"/>
              </a:lnSpc>
            </a:pPr>
            <a:r>
              <a:rPr sz="1050" b="1">
                <a:solidFill>
                  <a:srgbClr val="FFFFFF"/>
                </a:solidFill>
                <a:latin typeface="Noto Sans KR"/>
              </a:rPr>
              <a:t>MySQL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9928098" y="4297680"/>
            <a:ext cx="1431493" cy="21945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30000"/>
              </a:lnSpc>
            </a:pPr>
            <a:r>
              <a:rPr sz="850" b="0">
                <a:solidFill>
                  <a:srgbClr val="C9C9C9"/>
                </a:solidFill>
                <a:latin typeface="Noto Sans KR"/>
              </a:rPr>
              <a:t>데이터베이스</a:t>
            </a:r>
          </a:p>
        </p:txBody>
      </p:sp>
      <p:sp>
        <p:nvSpPr>
          <p:cNvPr id="36" name="Rectangle 35"/>
          <p:cNvSpPr/>
          <p:nvPr/>
        </p:nvSpPr>
        <p:spPr>
          <a:xfrm>
            <a:off x="1252728" y="4718304"/>
            <a:ext cx="1541221" cy="1408176"/>
          </a:xfrm>
          <a:prstGeom prst="rect">
            <a:avLst/>
          </a:prstGeom>
          <a:solidFill>
            <a:srgbClr val="F6F6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7" name="Picture 36" descr="responsive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749018" y="4919472"/>
            <a:ext cx="548640" cy="548640"/>
          </a:xfrm>
          <a:prstGeom prst="rect">
            <a:avLst/>
          </a:prstGeom>
        </p:spPr>
      </p:pic>
      <p:sp>
        <p:nvSpPr>
          <p:cNvPr id="38" name="TextBox 37"/>
          <p:cNvSpPr txBox="1"/>
          <p:nvPr/>
        </p:nvSpPr>
        <p:spPr>
          <a:xfrm>
            <a:off x="1307592" y="5596128"/>
            <a:ext cx="1431493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15000"/>
              </a:lnSpc>
            </a:pPr>
            <a:r>
              <a:rPr sz="1050" b="1">
                <a:solidFill>
                  <a:srgbClr val="191919"/>
                </a:solidFill>
                <a:latin typeface="Noto Sans KR"/>
              </a:rPr>
              <a:t>반응형 웹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1307592" y="5870448"/>
            <a:ext cx="1431493" cy="21945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30000"/>
              </a:lnSpc>
            </a:pPr>
            <a:r>
              <a:rPr sz="850" b="0">
                <a:solidFill>
                  <a:srgbClr val="8A8A8A"/>
                </a:solidFill>
                <a:latin typeface="Noto Sans KR"/>
              </a:rPr>
              <a:t>멀티 디바이스</a:t>
            </a:r>
          </a:p>
        </p:txBody>
      </p:sp>
      <p:sp>
        <p:nvSpPr>
          <p:cNvPr id="40" name="Rectangle 39"/>
          <p:cNvSpPr/>
          <p:nvPr/>
        </p:nvSpPr>
        <p:spPr>
          <a:xfrm>
            <a:off x="2976829" y="4718304"/>
            <a:ext cx="1541221" cy="1408176"/>
          </a:xfrm>
          <a:prstGeom prst="rect">
            <a:avLst/>
          </a:prstGeom>
          <a:solidFill>
            <a:srgbClr val="F6F6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1" name="Picture 40" descr="seo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473119" y="4919472"/>
            <a:ext cx="548640" cy="548640"/>
          </a:xfrm>
          <a:prstGeom prst="rect">
            <a:avLst/>
          </a:prstGeom>
        </p:spPr>
      </p:pic>
      <p:sp>
        <p:nvSpPr>
          <p:cNvPr id="42" name="TextBox 41"/>
          <p:cNvSpPr txBox="1"/>
          <p:nvPr/>
        </p:nvSpPr>
        <p:spPr>
          <a:xfrm>
            <a:off x="3031693" y="5596128"/>
            <a:ext cx="1431493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15000"/>
              </a:lnSpc>
            </a:pPr>
            <a:r>
              <a:rPr sz="1050" b="1">
                <a:solidFill>
                  <a:srgbClr val="191919"/>
                </a:solidFill>
                <a:latin typeface="Noto Sans KR"/>
              </a:rPr>
              <a:t>SEO 최적화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3031693" y="5870448"/>
            <a:ext cx="1431493" cy="21945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30000"/>
              </a:lnSpc>
            </a:pPr>
            <a:r>
              <a:rPr sz="850" b="0">
                <a:solidFill>
                  <a:srgbClr val="8A8A8A"/>
                </a:solidFill>
                <a:latin typeface="Noto Sans KR"/>
              </a:rPr>
              <a:t>검색 상위 노출</a:t>
            </a:r>
          </a:p>
        </p:txBody>
      </p:sp>
      <p:sp>
        <p:nvSpPr>
          <p:cNvPr id="44" name="Rectangle 43"/>
          <p:cNvSpPr/>
          <p:nvPr/>
        </p:nvSpPr>
        <p:spPr>
          <a:xfrm>
            <a:off x="4700930" y="4718304"/>
            <a:ext cx="1541221" cy="1408176"/>
          </a:xfrm>
          <a:prstGeom prst="rect">
            <a:avLst/>
          </a:prstGeom>
          <a:solidFill>
            <a:srgbClr val="F6F6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5" name="Picture 44" descr="globe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197221" y="4919472"/>
            <a:ext cx="548640" cy="548640"/>
          </a:xfrm>
          <a:prstGeom prst="rect">
            <a:avLst/>
          </a:prstGeom>
        </p:spPr>
      </p:pic>
      <p:sp>
        <p:nvSpPr>
          <p:cNvPr id="46" name="TextBox 45"/>
          <p:cNvSpPr txBox="1"/>
          <p:nvPr/>
        </p:nvSpPr>
        <p:spPr>
          <a:xfrm>
            <a:off x="4755794" y="5596128"/>
            <a:ext cx="1431493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15000"/>
              </a:lnSpc>
            </a:pPr>
            <a:r>
              <a:rPr sz="1050" b="1">
                <a:solidFill>
                  <a:srgbClr val="191919"/>
                </a:solidFill>
                <a:latin typeface="Noto Sans KR"/>
              </a:rPr>
              <a:t>AWS Cloud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4755794" y="5870448"/>
            <a:ext cx="1431493" cy="21945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30000"/>
              </a:lnSpc>
            </a:pPr>
            <a:r>
              <a:rPr sz="850" b="0">
                <a:solidFill>
                  <a:srgbClr val="8A8A8A"/>
                </a:solidFill>
                <a:latin typeface="Noto Sans KR"/>
              </a:rPr>
              <a:t>클라우드 인프라</a:t>
            </a:r>
          </a:p>
        </p:txBody>
      </p:sp>
      <p:sp>
        <p:nvSpPr>
          <p:cNvPr id="48" name="Rectangle 47"/>
          <p:cNvSpPr/>
          <p:nvPr/>
        </p:nvSpPr>
        <p:spPr>
          <a:xfrm>
            <a:off x="6425031" y="4718304"/>
            <a:ext cx="1541221" cy="1408176"/>
          </a:xfrm>
          <a:prstGeom prst="rect">
            <a:avLst/>
          </a:prstGeom>
          <a:solidFill>
            <a:srgbClr val="F6F6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9" name="Picture 48" descr="search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921322" y="4919472"/>
            <a:ext cx="548640" cy="548640"/>
          </a:xfrm>
          <a:prstGeom prst="rect">
            <a:avLst/>
          </a:prstGeom>
        </p:spPr>
      </p:pic>
      <p:sp>
        <p:nvSpPr>
          <p:cNvPr id="50" name="TextBox 49"/>
          <p:cNvSpPr txBox="1"/>
          <p:nvPr/>
        </p:nvSpPr>
        <p:spPr>
          <a:xfrm>
            <a:off x="6479895" y="5596128"/>
            <a:ext cx="1431493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15000"/>
              </a:lnSpc>
            </a:pPr>
            <a:r>
              <a:rPr sz="1050" b="1">
                <a:solidFill>
                  <a:srgbClr val="191919"/>
                </a:solidFill>
                <a:latin typeface="Noto Sans KR"/>
              </a:rPr>
              <a:t>검색 엔진 개발</a:t>
            </a:r>
          </a:p>
        </p:txBody>
      </p:sp>
      <p:sp>
        <p:nvSpPr>
          <p:cNvPr id="51" name="TextBox 50"/>
          <p:cNvSpPr txBox="1"/>
          <p:nvPr/>
        </p:nvSpPr>
        <p:spPr>
          <a:xfrm>
            <a:off x="6479895" y="5870448"/>
            <a:ext cx="1431493" cy="21945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30000"/>
              </a:lnSpc>
            </a:pPr>
            <a:r>
              <a:rPr sz="850" b="0">
                <a:solidFill>
                  <a:srgbClr val="8A8A8A"/>
                </a:solidFill>
                <a:latin typeface="Noto Sans KR"/>
              </a:rPr>
              <a:t>사이트 내 검색</a:t>
            </a:r>
          </a:p>
        </p:txBody>
      </p:sp>
      <p:sp>
        <p:nvSpPr>
          <p:cNvPr id="52" name="Rectangle 51"/>
          <p:cNvSpPr/>
          <p:nvPr/>
        </p:nvSpPr>
        <p:spPr>
          <a:xfrm>
            <a:off x="8149132" y="4718304"/>
            <a:ext cx="1541221" cy="1408176"/>
          </a:xfrm>
          <a:prstGeom prst="rect">
            <a:avLst/>
          </a:prstGeom>
          <a:solidFill>
            <a:srgbClr val="F6F6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3" name="Picture 52" descr="lang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645423" y="4919472"/>
            <a:ext cx="548640" cy="548640"/>
          </a:xfrm>
          <a:prstGeom prst="rect">
            <a:avLst/>
          </a:prstGeom>
        </p:spPr>
      </p:pic>
      <p:sp>
        <p:nvSpPr>
          <p:cNvPr id="54" name="TextBox 53"/>
          <p:cNvSpPr txBox="1"/>
          <p:nvPr/>
        </p:nvSpPr>
        <p:spPr>
          <a:xfrm>
            <a:off x="8203996" y="5596128"/>
            <a:ext cx="1431493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15000"/>
              </a:lnSpc>
            </a:pPr>
            <a:r>
              <a:rPr sz="1050" b="1">
                <a:solidFill>
                  <a:srgbClr val="191919"/>
                </a:solidFill>
                <a:latin typeface="Noto Sans KR"/>
              </a:rPr>
              <a:t>다국어 번역</a:t>
            </a:r>
          </a:p>
        </p:txBody>
      </p:sp>
      <p:sp>
        <p:nvSpPr>
          <p:cNvPr id="55" name="TextBox 54"/>
          <p:cNvSpPr txBox="1"/>
          <p:nvPr/>
        </p:nvSpPr>
        <p:spPr>
          <a:xfrm>
            <a:off x="8203996" y="5870448"/>
            <a:ext cx="1431493" cy="21945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30000"/>
              </a:lnSpc>
            </a:pPr>
            <a:r>
              <a:rPr sz="850" b="0">
                <a:solidFill>
                  <a:srgbClr val="8A8A8A"/>
                </a:solidFill>
                <a:latin typeface="Noto Sans KR"/>
              </a:rPr>
              <a:t>영 · 일 · 중</a:t>
            </a:r>
          </a:p>
        </p:txBody>
      </p:sp>
      <p:sp>
        <p:nvSpPr>
          <p:cNvPr id="56" name="Rectangle 55"/>
          <p:cNvSpPr/>
          <p:nvPr/>
        </p:nvSpPr>
        <p:spPr>
          <a:xfrm>
            <a:off x="9873234" y="4718304"/>
            <a:ext cx="1541221" cy="1408176"/>
          </a:xfrm>
          <a:prstGeom prst="rect">
            <a:avLst/>
          </a:prstGeom>
          <a:solidFill>
            <a:srgbClr val="F6F6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7" name="Picture 56" descr="image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0369524" y="4919472"/>
            <a:ext cx="548640" cy="548640"/>
          </a:xfrm>
          <a:prstGeom prst="rect">
            <a:avLst/>
          </a:prstGeom>
        </p:spPr>
      </p:pic>
      <p:sp>
        <p:nvSpPr>
          <p:cNvPr id="58" name="TextBox 57"/>
          <p:cNvSpPr txBox="1"/>
          <p:nvPr/>
        </p:nvSpPr>
        <p:spPr>
          <a:xfrm>
            <a:off x="9928098" y="5596128"/>
            <a:ext cx="1431493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15000"/>
              </a:lnSpc>
            </a:pPr>
            <a:r>
              <a:rPr sz="1050" b="1">
                <a:solidFill>
                  <a:srgbClr val="191919"/>
                </a:solidFill>
                <a:latin typeface="Noto Sans KR"/>
              </a:rPr>
              <a:t>APP 개발</a:t>
            </a:r>
          </a:p>
        </p:txBody>
      </p:sp>
      <p:sp>
        <p:nvSpPr>
          <p:cNvPr id="59" name="TextBox 58"/>
          <p:cNvSpPr txBox="1"/>
          <p:nvPr/>
        </p:nvSpPr>
        <p:spPr>
          <a:xfrm>
            <a:off x="9928098" y="5870448"/>
            <a:ext cx="1431493" cy="21945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30000"/>
              </a:lnSpc>
            </a:pPr>
            <a:r>
              <a:rPr sz="850" b="0">
                <a:solidFill>
                  <a:srgbClr val="8A8A8A"/>
                </a:solidFill>
                <a:latin typeface="Noto Sans KR"/>
              </a:rPr>
              <a:t>하이브리드 앱</a:t>
            </a:r>
          </a:p>
        </p:txBody>
      </p:sp>
      <p:sp>
        <p:nvSpPr>
          <p:cNvPr id="60" name="TextBox 59"/>
          <p:cNvSpPr txBox="1"/>
          <p:nvPr/>
        </p:nvSpPr>
        <p:spPr>
          <a:xfrm>
            <a:off x="1252728" y="6382512"/>
            <a:ext cx="10161727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900" b="1" spc="220">
                <a:solidFill>
                  <a:srgbClr val="8A8A8A"/>
                </a:solidFill>
                <a:latin typeface="Noto Sans KR"/>
              </a:rPr>
              <a:t>OPERATING SYSTEM</a:t>
            </a:r>
          </a:p>
        </p:txBody>
      </p:sp>
      <p:sp>
        <p:nvSpPr>
          <p:cNvPr id="61" name="Rectangle 60"/>
          <p:cNvSpPr/>
          <p:nvPr/>
        </p:nvSpPr>
        <p:spPr>
          <a:xfrm>
            <a:off x="1252728" y="6693408"/>
            <a:ext cx="2606040" cy="603504"/>
          </a:xfrm>
          <a:prstGeom prst="rect">
            <a:avLst/>
          </a:prstGeom>
          <a:solidFill>
            <a:srgbClr val="F6F6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2" name="Rectangle 61"/>
          <p:cNvSpPr/>
          <p:nvPr/>
        </p:nvSpPr>
        <p:spPr>
          <a:xfrm>
            <a:off x="1252728" y="6693408"/>
            <a:ext cx="45720" cy="603504"/>
          </a:xfrm>
          <a:prstGeom prst="rect">
            <a:avLst/>
          </a:prstGeom>
          <a:solidFill>
            <a:srgbClr val="FFE86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3" name="TextBox 62"/>
          <p:cNvSpPr txBox="1"/>
          <p:nvPr/>
        </p:nvSpPr>
        <p:spPr>
          <a:xfrm>
            <a:off x="1508760" y="6839712"/>
            <a:ext cx="219456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1100" b="1">
                <a:solidFill>
                  <a:srgbClr val="191919"/>
                </a:solidFill>
                <a:latin typeface="Noto Sans KR"/>
              </a:rPr>
              <a:t>Windows Server</a:t>
            </a:r>
          </a:p>
        </p:txBody>
      </p:sp>
      <p:sp>
        <p:nvSpPr>
          <p:cNvPr id="64" name="Rectangle 63"/>
          <p:cNvSpPr/>
          <p:nvPr/>
        </p:nvSpPr>
        <p:spPr>
          <a:xfrm>
            <a:off x="4041648" y="6693408"/>
            <a:ext cx="2606040" cy="603504"/>
          </a:xfrm>
          <a:prstGeom prst="rect">
            <a:avLst/>
          </a:prstGeom>
          <a:solidFill>
            <a:srgbClr val="F6F6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5" name="Rectangle 64"/>
          <p:cNvSpPr/>
          <p:nvPr/>
        </p:nvSpPr>
        <p:spPr>
          <a:xfrm>
            <a:off x="4041648" y="6693408"/>
            <a:ext cx="45720" cy="603504"/>
          </a:xfrm>
          <a:prstGeom prst="rect">
            <a:avLst/>
          </a:prstGeom>
          <a:solidFill>
            <a:srgbClr val="19191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6" name="TextBox 65"/>
          <p:cNvSpPr txBox="1"/>
          <p:nvPr/>
        </p:nvSpPr>
        <p:spPr>
          <a:xfrm>
            <a:off x="4297680" y="6839712"/>
            <a:ext cx="219456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1100" b="1">
                <a:solidFill>
                  <a:srgbClr val="191919"/>
                </a:solidFill>
                <a:latin typeface="Noto Sans KR"/>
              </a:rPr>
              <a:t>Android</a:t>
            </a:r>
          </a:p>
        </p:txBody>
      </p:sp>
      <p:sp>
        <p:nvSpPr>
          <p:cNvPr id="67" name="Rectangle 66"/>
          <p:cNvSpPr/>
          <p:nvPr/>
        </p:nvSpPr>
        <p:spPr>
          <a:xfrm>
            <a:off x="6830568" y="6693408"/>
            <a:ext cx="2606040" cy="603504"/>
          </a:xfrm>
          <a:prstGeom prst="rect">
            <a:avLst/>
          </a:prstGeom>
          <a:solidFill>
            <a:srgbClr val="F6F6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8" name="Rectangle 67"/>
          <p:cNvSpPr/>
          <p:nvPr/>
        </p:nvSpPr>
        <p:spPr>
          <a:xfrm>
            <a:off x="6830568" y="6693408"/>
            <a:ext cx="45720" cy="603504"/>
          </a:xfrm>
          <a:prstGeom prst="rect">
            <a:avLst/>
          </a:prstGeom>
          <a:solidFill>
            <a:srgbClr val="FFE86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9" name="TextBox 68"/>
          <p:cNvSpPr txBox="1"/>
          <p:nvPr/>
        </p:nvSpPr>
        <p:spPr>
          <a:xfrm>
            <a:off x="7086600" y="6839712"/>
            <a:ext cx="219456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1100" b="1">
                <a:solidFill>
                  <a:srgbClr val="191919"/>
                </a:solidFill>
                <a:latin typeface="Noto Sans KR"/>
              </a:rPr>
              <a:t>iOS</a:t>
            </a:r>
          </a:p>
        </p:txBody>
      </p:sp>
      <p:sp>
        <p:nvSpPr>
          <p:cNvPr id="70" name="Rectangle 69"/>
          <p:cNvSpPr/>
          <p:nvPr/>
        </p:nvSpPr>
        <p:spPr>
          <a:xfrm>
            <a:off x="9619488" y="6693408"/>
            <a:ext cx="2606040" cy="603504"/>
          </a:xfrm>
          <a:prstGeom prst="rect">
            <a:avLst/>
          </a:prstGeom>
          <a:solidFill>
            <a:srgbClr val="F6F6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1" name="Rectangle 70"/>
          <p:cNvSpPr/>
          <p:nvPr/>
        </p:nvSpPr>
        <p:spPr>
          <a:xfrm>
            <a:off x="9619488" y="6693408"/>
            <a:ext cx="45720" cy="603504"/>
          </a:xfrm>
          <a:prstGeom prst="rect">
            <a:avLst/>
          </a:prstGeom>
          <a:solidFill>
            <a:srgbClr val="19191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2" name="TextBox 71"/>
          <p:cNvSpPr txBox="1"/>
          <p:nvPr/>
        </p:nvSpPr>
        <p:spPr>
          <a:xfrm>
            <a:off x="9875519" y="6839712"/>
            <a:ext cx="219456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1100" b="1">
                <a:solidFill>
                  <a:srgbClr val="191919"/>
                </a:solidFill>
                <a:latin typeface="Noto Sans KR"/>
              </a:rPr>
              <a:t>Linux</a:t>
            </a:r>
          </a:p>
        </p:txBody>
      </p:sp>
      <p:sp>
        <p:nvSpPr>
          <p:cNvPr id="73" name="Rectangle 72"/>
          <p:cNvSpPr/>
          <p:nvPr/>
        </p:nvSpPr>
        <p:spPr>
          <a:xfrm>
            <a:off x="1252728" y="7443216"/>
            <a:ext cx="10161727" cy="530352"/>
          </a:xfrm>
          <a:prstGeom prst="rect">
            <a:avLst/>
          </a:prstGeom>
          <a:solidFill>
            <a:srgbClr val="FFE86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4" name="TextBox 73"/>
          <p:cNvSpPr txBox="1"/>
          <p:nvPr/>
        </p:nvSpPr>
        <p:spPr>
          <a:xfrm>
            <a:off x="1572767" y="7562088"/>
            <a:ext cx="10241280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1100" b="1">
                <a:solidFill>
                  <a:srgbClr val="191919"/>
                </a:solidFill>
                <a:latin typeface="Noto Sans KR"/>
              </a:rPr>
              <a:t>NOTE    웹 페이지에 필요한 모든 프로그램 무료 개발 제공 · 단, 별도 APP 개발은 견적 문의</a:t>
            </a:r>
          </a:p>
        </p:txBody>
      </p:sp>
      <p:sp>
        <p:nvSpPr>
          <p:cNvPr id="75" name="TextBox 74"/>
          <p:cNvSpPr txBox="1"/>
          <p:nvPr/>
        </p:nvSpPr>
        <p:spPr>
          <a:xfrm>
            <a:off x="1252728" y="8233257"/>
            <a:ext cx="5486400" cy="23774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800" b="0" spc="160">
                <a:solidFill>
                  <a:srgbClr val="BBBBBB"/>
                </a:solidFill>
                <a:latin typeface="Noto Sans KR"/>
              </a:rPr>
              <a:t>IDC.KR  ·  COMPANY PROFILE 2026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8708745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84048" cy="8708745"/>
          </a:xfrm>
          <a:prstGeom prst="rect">
            <a:avLst/>
          </a:prstGeom>
          <a:solidFill>
            <a:srgbClr val="19191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 rot="16200000">
            <a:off x="-1143000" y="6651345"/>
            <a:ext cx="2743200" cy="2926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ctr"/>
            <a:r>
              <a:rPr sz="850" spc="170">
                <a:solidFill>
                  <a:srgbClr val="8E8E8E"/>
                </a:solidFill>
                <a:latin typeface="Noto Sans KR"/>
              </a:rPr>
              <a:t>IDC.KR   ·   22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52728" y="530352"/>
            <a:ext cx="8778240" cy="10515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4400" b="1" spc="-140">
                <a:solidFill>
                  <a:srgbClr val="191919"/>
                </a:solidFill>
                <a:latin typeface="Noto Sans KR"/>
              </a:rPr>
              <a:t>Enterprise Reference (3/3)</a:t>
            </a:r>
          </a:p>
        </p:txBody>
      </p:sp>
      <p:sp>
        <p:nvSpPr>
          <p:cNvPr id="6" name="Rectangle 5"/>
          <p:cNvSpPr/>
          <p:nvPr/>
        </p:nvSpPr>
        <p:spPr>
          <a:xfrm>
            <a:off x="9082735" y="859536"/>
            <a:ext cx="566928" cy="20116"/>
          </a:xfrm>
          <a:prstGeom prst="rect">
            <a:avLst/>
          </a:prstGeom>
          <a:solidFill>
            <a:srgbClr val="19191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9814255" y="713232"/>
            <a:ext cx="1600200" cy="32918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30000"/>
              </a:lnSpc>
            </a:pPr>
            <a:r>
              <a:rPr sz="1250" b="1">
                <a:solidFill>
                  <a:srgbClr val="191919"/>
                </a:solidFill>
                <a:latin typeface="Noto Sans KR"/>
              </a:rPr>
              <a:t>대기업 레퍼런스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52728" y="1645920"/>
            <a:ext cx="10161727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1600" b="1">
                <a:solidFill>
                  <a:srgbClr val="191919"/>
                </a:solidFill>
                <a:latin typeface="Noto Sans KR"/>
              </a:rPr>
              <a:t>업종을 가리지 않고</a:t>
            </a:r>
          </a:p>
        </p:txBody>
      </p:sp>
      <p:sp>
        <p:nvSpPr>
          <p:cNvPr id="9" name="Rectangle 8"/>
          <p:cNvSpPr/>
          <p:nvPr/>
        </p:nvSpPr>
        <p:spPr>
          <a:xfrm>
            <a:off x="1188719" y="2151888"/>
            <a:ext cx="2737104" cy="97536"/>
          </a:xfrm>
          <a:prstGeom prst="rect">
            <a:avLst/>
          </a:prstGeom>
          <a:solidFill>
            <a:srgbClr val="FFE86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1252728" y="2029968"/>
            <a:ext cx="10161727" cy="3048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1600" b="1">
                <a:solidFill>
                  <a:srgbClr val="191919"/>
                </a:solidFill>
                <a:latin typeface="Noto Sans KR"/>
              </a:rPr>
              <a:t>대기업 수준으로 구현합니다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252728" y="2468880"/>
            <a:ext cx="10161727" cy="31089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50000"/>
              </a:lnSpc>
            </a:pPr>
            <a:r>
              <a:rPr sz="1150" b="0">
                <a:solidFill>
                  <a:srgbClr val="555555"/>
                </a:solidFill>
                <a:latin typeface="Noto Sans KR"/>
              </a:rPr>
              <a:t>IDC.KR이 직접 제작한 대기업 스타일 레퍼런스입니다. idc.kr 에서 실제 화면을 확인하실 수 있습니다.</a:t>
            </a:r>
          </a:p>
        </p:txBody>
      </p:sp>
      <p:pic>
        <p:nvPicPr>
          <p:cNvPr id="12" name="Picture 11" descr="mobis.jpg"/>
          <p:cNvPicPr>
            <a:picLocks noChangeAspect="1"/>
          </p:cNvPicPr>
          <p:nvPr/>
        </p:nvPicPr>
        <p:blipFill>
          <a:blip r:embed="rId2"/>
          <a:srcRect l="2306" r="2306"/>
          <a:stretch>
            <a:fillRect/>
          </a:stretch>
        </p:blipFill>
        <p:spPr>
          <a:xfrm>
            <a:off x="1252728" y="3182112"/>
            <a:ext cx="3204362" cy="2395728"/>
          </a:xfrm>
          <a:prstGeom prst="rect">
            <a:avLst/>
          </a:prstGeom>
        </p:spPr>
      </p:pic>
      <p:sp>
        <p:nvSpPr>
          <p:cNvPr id="13" name="Rectangle 12"/>
          <p:cNvSpPr/>
          <p:nvPr/>
        </p:nvSpPr>
        <p:spPr>
          <a:xfrm>
            <a:off x="1252728" y="3182112"/>
            <a:ext cx="3204362" cy="2395728"/>
          </a:xfrm>
          <a:prstGeom prst="rect">
            <a:avLst/>
          </a:prstGeom>
          <a:noFill/>
          <a:ln w="9525">
            <a:solidFill>
              <a:srgbClr val="E2E2E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1252728" y="5687568"/>
            <a:ext cx="3204362" cy="23774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800" b="1" spc="220">
                <a:solidFill>
                  <a:srgbClr val="8A8A8A"/>
                </a:solidFill>
                <a:latin typeface="Noto Sans KR"/>
              </a:rPr>
              <a:t>MOBILITY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252728" y="5888736"/>
            <a:ext cx="3204362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1250" b="1">
                <a:solidFill>
                  <a:srgbClr val="191919"/>
                </a:solidFill>
                <a:latin typeface="Noto Sans KR"/>
              </a:rPr>
              <a:t>현대모비스 스타일</a:t>
            </a:r>
          </a:p>
        </p:txBody>
      </p:sp>
      <p:pic>
        <p:nvPicPr>
          <p:cNvPr id="16" name="Picture 15" descr="lgchem.jpg"/>
          <p:cNvPicPr>
            <a:picLocks noChangeAspect="1"/>
          </p:cNvPicPr>
          <p:nvPr/>
        </p:nvPicPr>
        <p:blipFill>
          <a:blip r:embed="rId3"/>
          <a:srcRect l="2306" r="2306"/>
          <a:stretch>
            <a:fillRect/>
          </a:stretch>
        </p:blipFill>
        <p:spPr>
          <a:xfrm>
            <a:off x="4731410" y="3182112"/>
            <a:ext cx="3204362" cy="2395728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>
          <a:xfrm>
            <a:off x="4731410" y="3182112"/>
            <a:ext cx="3204362" cy="2395728"/>
          </a:xfrm>
          <a:prstGeom prst="rect">
            <a:avLst/>
          </a:prstGeom>
          <a:noFill/>
          <a:ln w="9525">
            <a:solidFill>
              <a:srgbClr val="E2E2E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4731410" y="5687568"/>
            <a:ext cx="3204362" cy="23774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800" b="1" spc="220">
                <a:solidFill>
                  <a:srgbClr val="8A8A8A"/>
                </a:solidFill>
                <a:latin typeface="Noto Sans KR"/>
              </a:rPr>
              <a:t>CHEMICAL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731410" y="5888736"/>
            <a:ext cx="3204362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1250" b="1">
                <a:solidFill>
                  <a:srgbClr val="191919"/>
                </a:solidFill>
                <a:latin typeface="Noto Sans KR"/>
              </a:rPr>
              <a:t>LG화학 스타일</a:t>
            </a:r>
          </a:p>
        </p:txBody>
      </p:sp>
      <p:pic>
        <p:nvPicPr>
          <p:cNvPr id="20" name="Picture 19" descr="celltrion.jpg"/>
          <p:cNvPicPr>
            <a:picLocks noChangeAspect="1"/>
          </p:cNvPicPr>
          <p:nvPr/>
        </p:nvPicPr>
        <p:blipFill>
          <a:blip r:embed="rId4"/>
          <a:srcRect l="2306" r="2306"/>
          <a:stretch>
            <a:fillRect/>
          </a:stretch>
        </p:blipFill>
        <p:spPr>
          <a:xfrm>
            <a:off x="8210092" y="3182112"/>
            <a:ext cx="3204362" cy="2395728"/>
          </a:xfrm>
          <a:prstGeom prst="rect">
            <a:avLst/>
          </a:prstGeom>
        </p:spPr>
      </p:pic>
      <p:sp>
        <p:nvSpPr>
          <p:cNvPr id="21" name="Rectangle 20"/>
          <p:cNvSpPr/>
          <p:nvPr/>
        </p:nvSpPr>
        <p:spPr>
          <a:xfrm>
            <a:off x="8210092" y="3182112"/>
            <a:ext cx="3204362" cy="2395728"/>
          </a:xfrm>
          <a:prstGeom prst="rect">
            <a:avLst/>
          </a:prstGeom>
          <a:noFill/>
          <a:ln w="9525">
            <a:solidFill>
              <a:srgbClr val="E2E2E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8210092" y="5687568"/>
            <a:ext cx="3204362" cy="23774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800" b="1" spc="220">
                <a:solidFill>
                  <a:srgbClr val="8A8A8A"/>
                </a:solidFill>
                <a:latin typeface="Noto Sans KR"/>
              </a:rPr>
              <a:t>BIO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8210092" y="5888736"/>
            <a:ext cx="3204362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1250" b="1">
                <a:solidFill>
                  <a:srgbClr val="191919"/>
                </a:solidFill>
                <a:latin typeface="Noto Sans KR"/>
              </a:rPr>
              <a:t>셀트리온 스타일</a:t>
            </a:r>
          </a:p>
        </p:txBody>
      </p:sp>
      <p:sp>
        <p:nvSpPr>
          <p:cNvPr id="24" name="Rectangle 23"/>
          <p:cNvSpPr/>
          <p:nvPr/>
        </p:nvSpPr>
        <p:spPr>
          <a:xfrm>
            <a:off x="1252728" y="6528816"/>
            <a:ext cx="3204362" cy="1170432"/>
          </a:xfrm>
          <a:prstGeom prst="rect">
            <a:avLst/>
          </a:prstGeom>
          <a:solidFill>
            <a:srgbClr val="19191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25" name="Picture 24" descr="check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90472" y="6729984"/>
            <a:ext cx="457200" cy="457200"/>
          </a:xfrm>
          <a:prstGeom prst="rect">
            <a:avLst/>
          </a:prstGeom>
        </p:spPr>
      </p:pic>
      <p:sp>
        <p:nvSpPr>
          <p:cNvPr id="26" name="TextBox 25"/>
          <p:cNvSpPr txBox="1"/>
          <p:nvPr/>
        </p:nvSpPr>
        <p:spPr>
          <a:xfrm>
            <a:off x="2093976" y="6729984"/>
            <a:ext cx="2152802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1200" b="1">
                <a:solidFill>
                  <a:srgbClr val="FFFFFF"/>
                </a:solidFill>
                <a:latin typeface="Noto Sans KR"/>
              </a:rPr>
              <a:t>실제 동작하는 완성본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2093976" y="7040880"/>
            <a:ext cx="2152802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45000"/>
              </a:lnSpc>
            </a:pPr>
            <a:r>
              <a:rPr sz="950" b="0">
                <a:solidFill>
                  <a:srgbClr val="C9C9C9"/>
                </a:solidFill>
                <a:latin typeface="Noto Sans KR"/>
              </a:rPr>
              <a:t>목업이 아니라 열어볼 수 있는 실제 사이트입니다</a:t>
            </a:r>
          </a:p>
        </p:txBody>
      </p:sp>
      <p:sp>
        <p:nvSpPr>
          <p:cNvPr id="28" name="Rectangle 27"/>
          <p:cNvSpPr/>
          <p:nvPr/>
        </p:nvSpPr>
        <p:spPr>
          <a:xfrm>
            <a:off x="4731410" y="6528816"/>
            <a:ext cx="3204362" cy="1170432"/>
          </a:xfrm>
          <a:prstGeom prst="rect">
            <a:avLst/>
          </a:prstGeom>
          <a:solidFill>
            <a:srgbClr val="F6F6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29" name="Picture 28" descr="responsiv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69154" y="6729984"/>
            <a:ext cx="457200" cy="457200"/>
          </a:xfrm>
          <a:prstGeom prst="rect">
            <a:avLst/>
          </a:prstGeom>
        </p:spPr>
      </p:pic>
      <p:sp>
        <p:nvSpPr>
          <p:cNvPr id="30" name="TextBox 29"/>
          <p:cNvSpPr txBox="1"/>
          <p:nvPr/>
        </p:nvSpPr>
        <p:spPr>
          <a:xfrm>
            <a:off x="5572658" y="6729984"/>
            <a:ext cx="2152802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1200" b="1">
                <a:solidFill>
                  <a:srgbClr val="191919"/>
                </a:solidFill>
                <a:latin typeface="Noto Sans KR"/>
              </a:rPr>
              <a:t>PC · 모바일 반응형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5572658" y="7040880"/>
            <a:ext cx="2152802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45000"/>
              </a:lnSpc>
            </a:pPr>
            <a:r>
              <a:rPr sz="950" b="0">
                <a:solidFill>
                  <a:srgbClr val="555555"/>
                </a:solidFill>
                <a:latin typeface="Noto Sans KR"/>
              </a:rPr>
              <a:t>모든 레퍼런스가 반응형으로 제작되어 있습니다</a:t>
            </a:r>
          </a:p>
        </p:txBody>
      </p:sp>
      <p:sp>
        <p:nvSpPr>
          <p:cNvPr id="32" name="Rectangle 31"/>
          <p:cNvSpPr/>
          <p:nvPr/>
        </p:nvSpPr>
        <p:spPr>
          <a:xfrm>
            <a:off x="8210092" y="6528816"/>
            <a:ext cx="3204362" cy="1170432"/>
          </a:xfrm>
          <a:prstGeom prst="rect">
            <a:avLst/>
          </a:prstGeom>
          <a:solidFill>
            <a:srgbClr val="19191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3" name="Picture 32" descr="gear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447836" y="6729984"/>
            <a:ext cx="457200" cy="457200"/>
          </a:xfrm>
          <a:prstGeom prst="rect">
            <a:avLst/>
          </a:prstGeom>
        </p:spPr>
      </p:pic>
      <p:sp>
        <p:nvSpPr>
          <p:cNvPr id="34" name="TextBox 33"/>
          <p:cNvSpPr txBox="1"/>
          <p:nvPr/>
        </p:nvSpPr>
        <p:spPr>
          <a:xfrm>
            <a:off x="9051340" y="6729984"/>
            <a:ext cx="2152802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1200" b="1">
                <a:solidFill>
                  <a:srgbClr val="FFFFFF"/>
                </a:solidFill>
                <a:latin typeface="Noto Sans KR"/>
              </a:rPr>
              <a:t>그대로 제작 가능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9051340" y="7040880"/>
            <a:ext cx="2152802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45000"/>
              </a:lnSpc>
            </a:pPr>
            <a:r>
              <a:rPr sz="950" b="0">
                <a:solidFill>
                  <a:srgbClr val="C9C9C9"/>
                </a:solidFill>
                <a:latin typeface="Noto Sans KR"/>
              </a:rPr>
              <a:t>마음에 드는 번호만 알려주시면 그 수준으로 만듭니다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1252728" y="7922361"/>
            <a:ext cx="10161727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850" b="0">
                <a:solidFill>
                  <a:srgbClr val="8A8A8A"/>
                </a:solidFill>
                <a:latin typeface="Noto Sans KR"/>
              </a:rPr>
              <a:t>※ 위 화면은 IDC.KR이 제작한 디자인 샘플이며, 해당 기업과의 제휴·거래 관계를 의미하지 않습니다.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1252728" y="8233257"/>
            <a:ext cx="5486400" cy="23774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800" b="0" spc="160">
                <a:solidFill>
                  <a:srgbClr val="BBBBBB"/>
                </a:solidFill>
                <a:latin typeface="Noto Sans KR"/>
              </a:rPr>
              <a:t>IDC.KR  ·  COMPANY PROFILE 2026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8708745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84048" cy="8708745"/>
          </a:xfrm>
          <a:prstGeom prst="rect">
            <a:avLst/>
          </a:prstGeom>
          <a:solidFill>
            <a:srgbClr val="19191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 rot="16200000">
            <a:off x="-1143000" y="6651345"/>
            <a:ext cx="2743200" cy="2926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ctr"/>
            <a:r>
              <a:rPr sz="850" spc="170">
                <a:solidFill>
                  <a:srgbClr val="8E8E8E"/>
                </a:solidFill>
                <a:latin typeface="Noto Sans KR"/>
              </a:rPr>
              <a:t>IDC.KR   ·   23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52728" y="530352"/>
            <a:ext cx="8778240" cy="10515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4400" b="1" spc="-140">
                <a:solidFill>
                  <a:srgbClr val="191919"/>
                </a:solidFill>
                <a:latin typeface="Noto Sans KR"/>
              </a:rPr>
              <a:t>Industry Coverage</a:t>
            </a:r>
          </a:p>
        </p:txBody>
      </p:sp>
      <p:sp>
        <p:nvSpPr>
          <p:cNvPr id="6" name="Rectangle 5"/>
          <p:cNvSpPr/>
          <p:nvPr/>
        </p:nvSpPr>
        <p:spPr>
          <a:xfrm>
            <a:off x="9082735" y="859536"/>
            <a:ext cx="566928" cy="20116"/>
          </a:xfrm>
          <a:prstGeom prst="rect">
            <a:avLst/>
          </a:prstGeom>
          <a:solidFill>
            <a:srgbClr val="19191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9814255" y="713232"/>
            <a:ext cx="1600200" cy="32918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30000"/>
              </a:lnSpc>
            </a:pPr>
            <a:r>
              <a:rPr sz="1250" b="1">
                <a:solidFill>
                  <a:srgbClr val="191919"/>
                </a:solidFill>
                <a:latin typeface="Noto Sans KR"/>
              </a:rPr>
              <a:t>업종 커버리지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52728" y="1645920"/>
            <a:ext cx="10161727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1600" b="1">
                <a:solidFill>
                  <a:srgbClr val="191919"/>
                </a:solidFill>
                <a:latin typeface="Noto Sans KR"/>
              </a:rPr>
              <a:t>어떤 업종이든</a:t>
            </a:r>
          </a:p>
        </p:txBody>
      </p:sp>
      <p:sp>
        <p:nvSpPr>
          <p:cNvPr id="9" name="Rectangle 8"/>
          <p:cNvSpPr/>
          <p:nvPr/>
        </p:nvSpPr>
        <p:spPr>
          <a:xfrm>
            <a:off x="1188719" y="2151888"/>
            <a:ext cx="4017263" cy="97536"/>
          </a:xfrm>
          <a:prstGeom prst="rect">
            <a:avLst/>
          </a:prstGeom>
          <a:solidFill>
            <a:srgbClr val="FFE86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1252728" y="2029968"/>
            <a:ext cx="10161727" cy="3048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1600" b="1">
                <a:solidFill>
                  <a:srgbClr val="191919"/>
                </a:solidFill>
                <a:latin typeface="Noto Sans KR"/>
              </a:rPr>
              <a:t>그 업종에 맞는 화면을 이미 갖고 있습니다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252728" y="2468880"/>
            <a:ext cx="10161727" cy="31089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50000"/>
              </a:lnSpc>
            </a:pPr>
            <a:r>
              <a:rPr sz="1150" b="0">
                <a:solidFill>
                  <a:srgbClr val="555555"/>
                </a:solidFill>
                <a:latin typeface="Noto Sans KR"/>
              </a:rPr>
              <a:t>idc.kr 에 업종별 완성 샘플 100종 이상을 공개해 두었습니다.</a:t>
            </a:r>
          </a:p>
        </p:txBody>
      </p:sp>
      <p:sp>
        <p:nvSpPr>
          <p:cNvPr id="12" name="Rectangle 11"/>
          <p:cNvSpPr/>
          <p:nvPr/>
        </p:nvSpPr>
        <p:spPr>
          <a:xfrm>
            <a:off x="1252728" y="3145536"/>
            <a:ext cx="1812889" cy="786384"/>
          </a:xfrm>
          <a:prstGeom prst="rect">
            <a:avLst/>
          </a:prstGeom>
          <a:solidFill>
            <a:srgbClr val="F6F6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1252728" y="3145536"/>
            <a:ext cx="45720" cy="786384"/>
          </a:xfrm>
          <a:prstGeom prst="rect">
            <a:avLst/>
          </a:prstGeom>
          <a:solidFill>
            <a:srgbClr val="FFE86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1472184" y="3291840"/>
            <a:ext cx="1127089" cy="40233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2000"/>
              </a:lnSpc>
            </a:pPr>
            <a:r>
              <a:rPr sz="1000" b="1">
                <a:solidFill>
                  <a:srgbClr val="191919"/>
                </a:solidFill>
                <a:latin typeface="Noto Sans KR"/>
              </a:rPr>
              <a:t>대기업 레퍼런스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2562697" y="3383280"/>
            <a:ext cx="384048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30000"/>
              </a:lnSpc>
            </a:pPr>
            <a:r>
              <a:rPr sz="1300" b="1">
                <a:solidFill>
                  <a:srgbClr val="8A8A8A"/>
                </a:solidFill>
                <a:latin typeface="Noto Sans KR"/>
              </a:rPr>
              <a:t>15</a:t>
            </a:r>
          </a:p>
        </p:txBody>
      </p:sp>
      <p:sp>
        <p:nvSpPr>
          <p:cNvPr id="16" name="Rectangle 15"/>
          <p:cNvSpPr/>
          <p:nvPr/>
        </p:nvSpPr>
        <p:spPr>
          <a:xfrm>
            <a:off x="3339937" y="3145536"/>
            <a:ext cx="1812889" cy="786384"/>
          </a:xfrm>
          <a:prstGeom prst="rect">
            <a:avLst/>
          </a:prstGeom>
          <a:solidFill>
            <a:srgbClr val="F6F6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Rectangle 16"/>
          <p:cNvSpPr/>
          <p:nvPr/>
        </p:nvSpPr>
        <p:spPr>
          <a:xfrm>
            <a:off x="3339937" y="3145536"/>
            <a:ext cx="45720" cy="786384"/>
          </a:xfrm>
          <a:prstGeom prst="rect">
            <a:avLst/>
          </a:prstGeom>
          <a:solidFill>
            <a:srgbClr val="19191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3559393" y="3291840"/>
            <a:ext cx="1127089" cy="40233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2000"/>
              </a:lnSpc>
            </a:pPr>
            <a:r>
              <a:rPr sz="1000" b="1">
                <a:solidFill>
                  <a:srgbClr val="191919"/>
                </a:solidFill>
                <a:latin typeface="Noto Sans KR"/>
              </a:rPr>
              <a:t>회사 · 영업 · 마케팅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649906" y="3383280"/>
            <a:ext cx="384048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30000"/>
              </a:lnSpc>
            </a:pPr>
            <a:r>
              <a:rPr sz="1300" b="1">
                <a:solidFill>
                  <a:srgbClr val="8A8A8A"/>
                </a:solidFill>
                <a:latin typeface="Noto Sans KR"/>
              </a:rPr>
              <a:t>11</a:t>
            </a:r>
          </a:p>
        </p:txBody>
      </p:sp>
      <p:sp>
        <p:nvSpPr>
          <p:cNvPr id="20" name="Rectangle 19"/>
          <p:cNvSpPr/>
          <p:nvPr/>
        </p:nvSpPr>
        <p:spPr>
          <a:xfrm>
            <a:off x="5427146" y="3145536"/>
            <a:ext cx="1812889" cy="786384"/>
          </a:xfrm>
          <a:prstGeom prst="rect">
            <a:avLst/>
          </a:prstGeom>
          <a:solidFill>
            <a:srgbClr val="F6F6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Rectangle 20"/>
          <p:cNvSpPr/>
          <p:nvPr/>
        </p:nvSpPr>
        <p:spPr>
          <a:xfrm>
            <a:off x="5427146" y="3145536"/>
            <a:ext cx="45720" cy="786384"/>
          </a:xfrm>
          <a:prstGeom prst="rect">
            <a:avLst/>
          </a:prstGeom>
          <a:solidFill>
            <a:srgbClr val="FFE86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5646602" y="3291840"/>
            <a:ext cx="1127089" cy="40233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2000"/>
              </a:lnSpc>
            </a:pPr>
            <a:r>
              <a:rPr sz="1000" b="1">
                <a:solidFill>
                  <a:srgbClr val="191919"/>
                </a:solidFill>
                <a:latin typeface="Noto Sans KR"/>
              </a:rPr>
              <a:t>부동산 · 분양 · 하우스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737116" y="3383280"/>
            <a:ext cx="384048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30000"/>
              </a:lnSpc>
            </a:pPr>
            <a:r>
              <a:rPr sz="1300" b="1">
                <a:solidFill>
                  <a:srgbClr val="8A8A8A"/>
                </a:solidFill>
                <a:latin typeface="Noto Sans KR"/>
              </a:rPr>
              <a:t>11</a:t>
            </a:r>
          </a:p>
        </p:txBody>
      </p:sp>
      <p:sp>
        <p:nvSpPr>
          <p:cNvPr id="24" name="Rectangle 23"/>
          <p:cNvSpPr/>
          <p:nvPr/>
        </p:nvSpPr>
        <p:spPr>
          <a:xfrm>
            <a:off x="7514356" y="3145536"/>
            <a:ext cx="1812889" cy="786384"/>
          </a:xfrm>
          <a:prstGeom prst="rect">
            <a:avLst/>
          </a:prstGeom>
          <a:solidFill>
            <a:srgbClr val="F6F6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Rectangle 24"/>
          <p:cNvSpPr/>
          <p:nvPr/>
        </p:nvSpPr>
        <p:spPr>
          <a:xfrm>
            <a:off x="7514356" y="3145536"/>
            <a:ext cx="45720" cy="786384"/>
          </a:xfrm>
          <a:prstGeom prst="rect">
            <a:avLst/>
          </a:prstGeom>
          <a:solidFill>
            <a:srgbClr val="19191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7733812" y="3291840"/>
            <a:ext cx="1127089" cy="40233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2000"/>
              </a:lnSpc>
            </a:pPr>
            <a:r>
              <a:rPr sz="1000" b="1">
                <a:solidFill>
                  <a:srgbClr val="191919"/>
                </a:solidFill>
                <a:latin typeface="Noto Sans KR"/>
              </a:rPr>
              <a:t>피부과 · 성형 · 치과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8824325" y="3383280"/>
            <a:ext cx="384048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30000"/>
              </a:lnSpc>
            </a:pPr>
            <a:r>
              <a:rPr sz="1300" b="1">
                <a:solidFill>
                  <a:srgbClr val="8A8A8A"/>
                </a:solidFill>
                <a:latin typeface="Noto Sans KR"/>
              </a:rPr>
              <a:t>11</a:t>
            </a:r>
          </a:p>
        </p:txBody>
      </p:sp>
      <p:sp>
        <p:nvSpPr>
          <p:cNvPr id="28" name="Rectangle 27"/>
          <p:cNvSpPr/>
          <p:nvPr/>
        </p:nvSpPr>
        <p:spPr>
          <a:xfrm>
            <a:off x="9601565" y="3145536"/>
            <a:ext cx="1812889" cy="786384"/>
          </a:xfrm>
          <a:prstGeom prst="rect">
            <a:avLst/>
          </a:prstGeom>
          <a:solidFill>
            <a:srgbClr val="F6F6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Rectangle 28"/>
          <p:cNvSpPr/>
          <p:nvPr/>
        </p:nvSpPr>
        <p:spPr>
          <a:xfrm>
            <a:off x="9601565" y="3145536"/>
            <a:ext cx="45720" cy="786384"/>
          </a:xfrm>
          <a:prstGeom prst="rect">
            <a:avLst/>
          </a:prstGeom>
          <a:solidFill>
            <a:srgbClr val="FFE86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TextBox 29"/>
          <p:cNvSpPr txBox="1"/>
          <p:nvPr/>
        </p:nvSpPr>
        <p:spPr>
          <a:xfrm>
            <a:off x="9821021" y="3291840"/>
            <a:ext cx="1127089" cy="40233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2000"/>
              </a:lnSpc>
            </a:pPr>
            <a:r>
              <a:rPr sz="1000" b="1">
                <a:solidFill>
                  <a:srgbClr val="191919"/>
                </a:solidFill>
                <a:latin typeface="Noto Sans KR"/>
              </a:rPr>
              <a:t>펜션 · 호텔 · 캠핑장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10911535" y="3383280"/>
            <a:ext cx="384048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30000"/>
              </a:lnSpc>
            </a:pPr>
            <a:r>
              <a:rPr sz="1300" b="1">
                <a:solidFill>
                  <a:srgbClr val="8A8A8A"/>
                </a:solidFill>
                <a:latin typeface="Noto Sans KR"/>
              </a:rPr>
              <a:t>10</a:t>
            </a:r>
          </a:p>
        </p:txBody>
      </p:sp>
      <p:sp>
        <p:nvSpPr>
          <p:cNvPr id="32" name="Rectangle 31"/>
          <p:cNvSpPr/>
          <p:nvPr/>
        </p:nvSpPr>
        <p:spPr>
          <a:xfrm>
            <a:off x="1252728" y="4078224"/>
            <a:ext cx="1812889" cy="786384"/>
          </a:xfrm>
          <a:prstGeom prst="rect">
            <a:avLst/>
          </a:prstGeom>
          <a:solidFill>
            <a:srgbClr val="F6F6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Rectangle 32"/>
          <p:cNvSpPr/>
          <p:nvPr/>
        </p:nvSpPr>
        <p:spPr>
          <a:xfrm>
            <a:off x="1252728" y="4078224"/>
            <a:ext cx="45720" cy="786384"/>
          </a:xfrm>
          <a:prstGeom prst="rect">
            <a:avLst/>
          </a:prstGeom>
          <a:solidFill>
            <a:srgbClr val="19191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4" name="TextBox 33"/>
          <p:cNvSpPr txBox="1"/>
          <p:nvPr/>
        </p:nvSpPr>
        <p:spPr>
          <a:xfrm>
            <a:off x="1472184" y="4224528"/>
            <a:ext cx="1127089" cy="40233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2000"/>
              </a:lnSpc>
            </a:pPr>
            <a:r>
              <a:rPr sz="1000" b="1">
                <a:solidFill>
                  <a:srgbClr val="191919"/>
                </a:solidFill>
                <a:latin typeface="Noto Sans KR"/>
              </a:rPr>
              <a:t>쇼핑몰 제작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2562697" y="4315968"/>
            <a:ext cx="384048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30000"/>
              </a:lnSpc>
            </a:pPr>
            <a:r>
              <a:rPr sz="1300" b="1">
                <a:solidFill>
                  <a:srgbClr val="8A8A8A"/>
                </a:solidFill>
                <a:latin typeface="Noto Sans KR"/>
              </a:rPr>
              <a:t>10</a:t>
            </a:r>
          </a:p>
        </p:txBody>
      </p:sp>
      <p:sp>
        <p:nvSpPr>
          <p:cNvPr id="36" name="Rectangle 35"/>
          <p:cNvSpPr/>
          <p:nvPr/>
        </p:nvSpPr>
        <p:spPr>
          <a:xfrm>
            <a:off x="3339937" y="4078224"/>
            <a:ext cx="1812889" cy="786384"/>
          </a:xfrm>
          <a:prstGeom prst="rect">
            <a:avLst/>
          </a:prstGeom>
          <a:solidFill>
            <a:srgbClr val="F6F6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7" name="Rectangle 36"/>
          <p:cNvSpPr/>
          <p:nvPr/>
        </p:nvSpPr>
        <p:spPr>
          <a:xfrm>
            <a:off x="3339937" y="4078224"/>
            <a:ext cx="45720" cy="786384"/>
          </a:xfrm>
          <a:prstGeom prst="rect">
            <a:avLst/>
          </a:prstGeom>
          <a:solidFill>
            <a:srgbClr val="FFE86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8" name="TextBox 37"/>
          <p:cNvSpPr txBox="1"/>
          <p:nvPr/>
        </p:nvSpPr>
        <p:spPr>
          <a:xfrm>
            <a:off x="3559393" y="4224528"/>
            <a:ext cx="1127089" cy="40233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2000"/>
              </a:lnSpc>
            </a:pPr>
            <a:r>
              <a:rPr sz="1000" b="1">
                <a:solidFill>
                  <a:srgbClr val="191919"/>
                </a:solidFill>
                <a:latin typeface="Noto Sans KR"/>
              </a:rPr>
              <a:t>대출 · 금융 · 인터넷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4649906" y="4315968"/>
            <a:ext cx="384048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30000"/>
              </a:lnSpc>
            </a:pPr>
            <a:r>
              <a:rPr sz="1300" b="1">
                <a:solidFill>
                  <a:srgbClr val="8A8A8A"/>
                </a:solidFill>
                <a:latin typeface="Noto Sans KR"/>
              </a:rPr>
              <a:t>10</a:t>
            </a:r>
          </a:p>
        </p:txBody>
      </p:sp>
      <p:sp>
        <p:nvSpPr>
          <p:cNvPr id="40" name="Rectangle 39"/>
          <p:cNvSpPr/>
          <p:nvPr/>
        </p:nvSpPr>
        <p:spPr>
          <a:xfrm>
            <a:off x="5427146" y="4078224"/>
            <a:ext cx="1812889" cy="786384"/>
          </a:xfrm>
          <a:prstGeom prst="rect">
            <a:avLst/>
          </a:prstGeom>
          <a:solidFill>
            <a:srgbClr val="F6F6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1" name="Rectangle 40"/>
          <p:cNvSpPr/>
          <p:nvPr/>
        </p:nvSpPr>
        <p:spPr>
          <a:xfrm>
            <a:off x="5427146" y="4078224"/>
            <a:ext cx="45720" cy="786384"/>
          </a:xfrm>
          <a:prstGeom prst="rect">
            <a:avLst/>
          </a:prstGeom>
          <a:solidFill>
            <a:srgbClr val="19191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2" name="TextBox 41"/>
          <p:cNvSpPr txBox="1"/>
          <p:nvPr/>
        </p:nvSpPr>
        <p:spPr>
          <a:xfrm>
            <a:off x="5646602" y="4224528"/>
            <a:ext cx="1127089" cy="40233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2000"/>
              </a:lnSpc>
            </a:pPr>
            <a:r>
              <a:rPr sz="1000" b="1">
                <a:solidFill>
                  <a:srgbClr val="191919"/>
                </a:solidFill>
                <a:latin typeface="Noto Sans KR"/>
              </a:rPr>
              <a:t>프랜차이즈 · 요리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6737116" y="4315968"/>
            <a:ext cx="384048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30000"/>
              </a:lnSpc>
            </a:pPr>
            <a:r>
              <a:rPr sz="1300" b="1">
                <a:solidFill>
                  <a:srgbClr val="8A8A8A"/>
                </a:solidFill>
                <a:latin typeface="Noto Sans KR"/>
              </a:rPr>
              <a:t>9</a:t>
            </a:r>
          </a:p>
        </p:txBody>
      </p:sp>
      <p:sp>
        <p:nvSpPr>
          <p:cNvPr id="44" name="Rectangle 43"/>
          <p:cNvSpPr/>
          <p:nvPr/>
        </p:nvSpPr>
        <p:spPr>
          <a:xfrm>
            <a:off x="7514356" y="4078224"/>
            <a:ext cx="1812889" cy="786384"/>
          </a:xfrm>
          <a:prstGeom prst="rect">
            <a:avLst/>
          </a:prstGeom>
          <a:solidFill>
            <a:srgbClr val="F6F6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5" name="Rectangle 44"/>
          <p:cNvSpPr/>
          <p:nvPr/>
        </p:nvSpPr>
        <p:spPr>
          <a:xfrm>
            <a:off x="7514356" y="4078224"/>
            <a:ext cx="45720" cy="786384"/>
          </a:xfrm>
          <a:prstGeom prst="rect">
            <a:avLst/>
          </a:prstGeom>
          <a:solidFill>
            <a:srgbClr val="FFE86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6" name="TextBox 45"/>
          <p:cNvSpPr txBox="1"/>
          <p:nvPr/>
        </p:nvSpPr>
        <p:spPr>
          <a:xfrm>
            <a:off x="7733812" y="4224528"/>
            <a:ext cx="1127089" cy="40233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2000"/>
              </a:lnSpc>
            </a:pPr>
            <a:r>
              <a:rPr sz="1000" b="1">
                <a:solidFill>
                  <a:srgbClr val="191919"/>
                </a:solidFill>
                <a:latin typeface="Noto Sans KR"/>
              </a:rPr>
              <a:t>변호사 · 법률사무실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8824325" y="4315968"/>
            <a:ext cx="384048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30000"/>
              </a:lnSpc>
            </a:pPr>
            <a:r>
              <a:rPr sz="1300" b="1">
                <a:solidFill>
                  <a:srgbClr val="8A8A8A"/>
                </a:solidFill>
                <a:latin typeface="Noto Sans KR"/>
              </a:rPr>
              <a:t>7</a:t>
            </a:r>
          </a:p>
        </p:txBody>
      </p:sp>
      <p:sp>
        <p:nvSpPr>
          <p:cNvPr id="48" name="Rectangle 47"/>
          <p:cNvSpPr/>
          <p:nvPr/>
        </p:nvSpPr>
        <p:spPr>
          <a:xfrm>
            <a:off x="9601565" y="4078224"/>
            <a:ext cx="1812889" cy="786384"/>
          </a:xfrm>
          <a:prstGeom prst="rect">
            <a:avLst/>
          </a:prstGeom>
          <a:solidFill>
            <a:srgbClr val="F6F6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9" name="Rectangle 48"/>
          <p:cNvSpPr/>
          <p:nvPr/>
        </p:nvSpPr>
        <p:spPr>
          <a:xfrm>
            <a:off x="9601565" y="4078224"/>
            <a:ext cx="45720" cy="786384"/>
          </a:xfrm>
          <a:prstGeom prst="rect">
            <a:avLst/>
          </a:prstGeom>
          <a:solidFill>
            <a:srgbClr val="19191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0" name="TextBox 49"/>
          <p:cNvSpPr txBox="1"/>
          <p:nvPr/>
        </p:nvSpPr>
        <p:spPr>
          <a:xfrm>
            <a:off x="9821021" y="4224528"/>
            <a:ext cx="1127089" cy="40233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2000"/>
              </a:lnSpc>
            </a:pPr>
            <a:r>
              <a:rPr sz="1000" b="1">
                <a:solidFill>
                  <a:srgbClr val="191919"/>
                </a:solidFill>
                <a:latin typeface="Noto Sans KR"/>
              </a:rPr>
              <a:t>자동차 · 중고 · 렌트</a:t>
            </a:r>
          </a:p>
        </p:txBody>
      </p:sp>
      <p:sp>
        <p:nvSpPr>
          <p:cNvPr id="51" name="TextBox 50"/>
          <p:cNvSpPr txBox="1"/>
          <p:nvPr/>
        </p:nvSpPr>
        <p:spPr>
          <a:xfrm>
            <a:off x="10911535" y="4315968"/>
            <a:ext cx="384048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30000"/>
              </a:lnSpc>
            </a:pPr>
            <a:r>
              <a:rPr sz="1300" b="1">
                <a:solidFill>
                  <a:srgbClr val="8A8A8A"/>
                </a:solidFill>
                <a:latin typeface="Noto Sans KR"/>
              </a:rPr>
              <a:t>7</a:t>
            </a:r>
          </a:p>
        </p:txBody>
      </p:sp>
      <p:sp>
        <p:nvSpPr>
          <p:cNvPr id="52" name="Rectangle 51"/>
          <p:cNvSpPr/>
          <p:nvPr/>
        </p:nvSpPr>
        <p:spPr>
          <a:xfrm>
            <a:off x="1252728" y="5010912"/>
            <a:ext cx="1812889" cy="786384"/>
          </a:xfrm>
          <a:prstGeom prst="rect">
            <a:avLst/>
          </a:prstGeom>
          <a:solidFill>
            <a:srgbClr val="F6F6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3" name="Rectangle 52"/>
          <p:cNvSpPr/>
          <p:nvPr/>
        </p:nvSpPr>
        <p:spPr>
          <a:xfrm>
            <a:off x="1252728" y="5010912"/>
            <a:ext cx="45720" cy="786384"/>
          </a:xfrm>
          <a:prstGeom prst="rect">
            <a:avLst/>
          </a:prstGeom>
          <a:solidFill>
            <a:srgbClr val="FFE86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4" name="TextBox 53"/>
          <p:cNvSpPr txBox="1"/>
          <p:nvPr/>
        </p:nvSpPr>
        <p:spPr>
          <a:xfrm>
            <a:off x="1472184" y="5157216"/>
            <a:ext cx="1127089" cy="40233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2000"/>
              </a:lnSpc>
            </a:pPr>
            <a:r>
              <a:rPr sz="1000" b="1">
                <a:solidFill>
                  <a:srgbClr val="191919"/>
                </a:solidFill>
                <a:latin typeface="Noto Sans KR"/>
              </a:rPr>
              <a:t>건설 · 인테리어</a:t>
            </a:r>
          </a:p>
        </p:txBody>
      </p:sp>
      <p:sp>
        <p:nvSpPr>
          <p:cNvPr id="55" name="TextBox 54"/>
          <p:cNvSpPr txBox="1"/>
          <p:nvPr/>
        </p:nvSpPr>
        <p:spPr>
          <a:xfrm>
            <a:off x="2562697" y="5248656"/>
            <a:ext cx="384048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30000"/>
              </a:lnSpc>
            </a:pPr>
            <a:r>
              <a:rPr sz="1300" b="1">
                <a:solidFill>
                  <a:srgbClr val="8A8A8A"/>
                </a:solidFill>
                <a:latin typeface="Noto Sans KR"/>
              </a:rPr>
              <a:t>6</a:t>
            </a:r>
          </a:p>
        </p:txBody>
      </p:sp>
      <p:sp>
        <p:nvSpPr>
          <p:cNvPr id="56" name="Rectangle 55"/>
          <p:cNvSpPr/>
          <p:nvPr/>
        </p:nvSpPr>
        <p:spPr>
          <a:xfrm>
            <a:off x="3339937" y="5010912"/>
            <a:ext cx="1812889" cy="786384"/>
          </a:xfrm>
          <a:prstGeom prst="rect">
            <a:avLst/>
          </a:prstGeom>
          <a:solidFill>
            <a:srgbClr val="F6F6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7" name="Rectangle 56"/>
          <p:cNvSpPr/>
          <p:nvPr/>
        </p:nvSpPr>
        <p:spPr>
          <a:xfrm>
            <a:off x="3339937" y="5010912"/>
            <a:ext cx="45720" cy="786384"/>
          </a:xfrm>
          <a:prstGeom prst="rect">
            <a:avLst/>
          </a:prstGeom>
          <a:solidFill>
            <a:srgbClr val="19191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8" name="TextBox 57"/>
          <p:cNvSpPr txBox="1"/>
          <p:nvPr/>
        </p:nvSpPr>
        <p:spPr>
          <a:xfrm>
            <a:off x="3559393" y="5157216"/>
            <a:ext cx="1127089" cy="40233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2000"/>
              </a:lnSpc>
            </a:pPr>
            <a:r>
              <a:rPr sz="1000" b="1">
                <a:solidFill>
                  <a:srgbClr val="191919"/>
                </a:solidFill>
                <a:latin typeface="Noto Sans KR"/>
              </a:rPr>
              <a:t>여행 · 투어</a:t>
            </a:r>
          </a:p>
        </p:txBody>
      </p:sp>
      <p:sp>
        <p:nvSpPr>
          <p:cNvPr id="59" name="TextBox 58"/>
          <p:cNvSpPr txBox="1"/>
          <p:nvPr/>
        </p:nvSpPr>
        <p:spPr>
          <a:xfrm>
            <a:off x="4649906" y="5248656"/>
            <a:ext cx="384048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30000"/>
              </a:lnSpc>
            </a:pPr>
            <a:r>
              <a:rPr sz="1300" b="1">
                <a:solidFill>
                  <a:srgbClr val="8A8A8A"/>
                </a:solidFill>
                <a:latin typeface="Noto Sans KR"/>
              </a:rPr>
              <a:t>5</a:t>
            </a:r>
          </a:p>
        </p:txBody>
      </p:sp>
      <p:sp>
        <p:nvSpPr>
          <p:cNvPr id="60" name="Rectangle 59"/>
          <p:cNvSpPr/>
          <p:nvPr/>
        </p:nvSpPr>
        <p:spPr>
          <a:xfrm>
            <a:off x="5427146" y="5010912"/>
            <a:ext cx="1812889" cy="786384"/>
          </a:xfrm>
          <a:prstGeom prst="rect">
            <a:avLst/>
          </a:prstGeom>
          <a:solidFill>
            <a:srgbClr val="F6F6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1" name="Rectangle 60"/>
          <p:cNvSpPr/>
          <p:nvPr/>
        </p:nvSpPr>
        <p:spPr>
          <a:xfrm>
            <a:off x="5427146" y="5010912"/>
            <a:ext cx="45720" cy="786384"/>
          </a:xfrm>
          <a:prstGeom prst="rect">
            <a:avLst/>
          </a:prstGeom>
          <a:solidFill>
            <a:srgbClr val="FFE86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2" name="TextBox 61"/>
          <p:cNvSpPr txBox="1"/>
          <p:nvPr/>
        </p:nvSpPr>
        <p:spPr>
          <a:xfrm>
            <a:off x="5646602" y="5157216"/>
            <a:ext cx="1127089" cy="40233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2000"/>
              </a:lnSpc>
            </a:pPr>
            <a:r>
              <a:rPr sz="1000" b="1">
                <a:solidFill>
                  <a:srgbClr val="191919"/>
                </a:solidFill>
                <a:latin typeface="Noto Sans KR"/>
              </a:rPr>
              <a:t>제조 · 생산 · 스타트업</a:t>
            </a:r>
          </a:p>
        </p:txBody>
      </p:sp>
      <p:sp>
        <p:nvSpPr>
          <p:cNvPr id="63" name="TextBox 62"/>
          <p:cNvSpPr txBox="1"/>
          <p:nvPr/>
        </p:nvSpPr>
        <p:spPr>
          <a:xfrm>
            <a:off x="6737116" y="5248656"/>
            <a:ext cx="384048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30000"/>
              </a:lnSpc>
            </a:pPr>
            <a:r>
              <a:rPr sz="1300" b="1">
                <a:solidFill>
                  <a:srgbClr val="8A8A8A"/>
                </a:solidFill>
                <a:latin typeface="Noto Sans KR"/>
              </a:rPr>
              <a:t>4</a:t>
            </a:r>
          </a:p>
        </p:txBody>
      </p:sp>
      <p:sp>
        <p:nvSpPr>
          <p:cNvPr id="64" name="Rectangle 63"/>
          <p:cNvSpPr/>
          <p:nvPr/>
        </p:nvSpPr>
        <p:spPr>
          <a:xfrm>
            <a:off x="7514356" y="5010912"/>
            <a:ext cx="1812889" cy="786384"/>
          </a:xfrm>
          <a:prstGeom prst="rect">
            <a:avLst/>
          </a:prstGeom>
          <a:solidFill>
            <a:srgbClr val="F6F6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5" name="Rectangle 64"/>
          <p:cNvSpPr/>
          <p:nvPr/>
        </p:nvSpPr>
        <p:spPr>
          <a:xfrm>
            <a:off x="7514356" y="5010912"/>
            <a:ext cx="45720" cy="786384"/>
          </a:xfrm>
          <a:prstGeom prst="rect">
            <a:avLst/>
          </a:prstGeom>
          <a:solidFill>
            <a:srgbClr val="19191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6" name="TextBox 65"/>
          <p:cNvSpPr txBox="1"/>
          <p:nvPr/>
        </p:nvSpPr>
        <p:spPr>
          <a:xfrm>
            <a:off x="7733812" y="5157216"/>
            <a:ext cx="1127089" cy="40233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2000"/>
              </a:lnSpc>
            </a:pPr>
            <a:r>
              <a:rPr sz="1000" b="1">
                <a:solidFill>
                  <a:srgbClr val="191919"/>
                </a:solidFill>
                <a:latin typeface="Noto Sans KR"/>
              </a:rPr>
              <a:t>학원 · 교육 · 유학원</a:t>
            </a:r>
          </a:p>
        </p:txBody>
      </p:sp>
      <p:sp>
        <p:nvSpPr>
          <p:cNvPr id="67" name="TextBox 66"/>
          <p:cNvSpPr txBox="1"/>
          <p:nvPr/>
        </p:nvSpPr>
        <p:spPr>
          <a:xfrm>
            <a:off x="8824325" y="5248656"/>
            <a:ext cx="384048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30000"/>
              </a:lnSpc>
            </a:pPr>
            <a:r>
              <a:rPr sz="1300" b="1">
                <a:solidFill>
                  <a:srgbClr val="8A8A8A"/>
                </a:solidFill>
                <a:latin typeface="Noto Sans KR"/>
              </a:rPr>
              <a:t>4</a:t>
            </a:r>
          </a:p>
        </p:txBody>
      </p:sp>
      <p:sp>
        <p:nvSpPr>
          <p:cNvPr id="68" name="Rectangle 67"/>
          <p:cNvSpPr/>
          <p:nvPr/>
        </p:nvSpPr>
        <p:spPr>
          <a:xfrm>
            <a:off x="9601565" y="5010912"/>
            <a:ext cx="1812889" cy="786384"/>
          </a:xfrm>
          <a:prstGeom prst="rect">
            <a:avLst/>
          </a:prstGeom>
          <a:solidFill>
            <a:srgbClr val="F6F6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9" name="Rectangle 68"/>
          <p:cNvSpPr/>
          <p:nvPr/>
        </p:nvSpPr>
        <p:spPr>
          <a:xfrm>
            <a:off x="9601565" y="5010912"/>
            <a:ext cx="45720" cy="786384"/>
          </a:xfrm>
          <a:prstGeom prst="rect">
            <a:avLst/>
          </a:prstGeom>
          <a:solidFill>
            <a:srgbClr val="FFE86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0" name="TextBox 69"/>
          <p:cNvSpPr txBox="1"/>
          <p:nvPr/>
        </p:nvSpPr>
        <p:spPr>
          <a:xfrm>
            <a:off x="9821021" y="5157216"/>
            <a:ext cx="1127089" cy="40233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2000"/>
              </a:lnSpc>
            </a:pPr>
            <a:r>
              <a:rPr sz="1000" b="1">
                <a:solidFill>
                  <a:srgbClr val="191919"/>
                </a:solidFill>
                <a:latin typeface="Noto Sans KR"/>
              </a:rPr>
              <a:t>웨딩 · 스튜디오</a:t>
            </a:r>
          </a:p>
        </p:txBody>
      </p:sp>
      <p:sp>
        <p:nvSpPr>
          <p:cNvPr id="71" name="TextBox 70"/>
          <p:cNvSpPr txBox="1"/>
          <p:nvPr/>
        </p:nvSpPr>
        <p:spPr>
          <a:xfrm>
            <a:off x="10911535" y="5248656"/>
            <a:ext cx="384048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30000"/>
              </a:lnSpc>
            </a:pPr>
            <a:r>
              <a:rPr sz="1300" b="1">
                <a:solidFill>
                  <a:srgbClr val="8A8A8A"/>
                </a:solidFill>
                <a:latin typeface="Noto Sans KR"/>
              </a:rPr>
              <a:t>4</a:t>
            </a:r>
          </a:p>
        </p:txBody>
      </p:sp>
      <p:sp>
        <p:nvSpPr>
          <p:cNvPr id="72" name="Rectangle 71"/>
          <p:cNvSpPr/>
          <p:nvPr/>
        </p:nvSpPr>
        <p:spPr>
          <a:xfrm>
            <a:off x="1252728" y="5943600"/>
            <a:ext cx="1812889" cy="786384"/>
          </a:xfrm>
          <a:prstGeom prst="rect">
            <a:avLst/>
          </a:prstGeom>
          <a:solidFill>
            <a:srgbClr val="F6F6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3" name="Rectangle 72"/>
          <p:cNvSpPr/>
          <p:nvPr/>
        </p:nvSpPr>
        <p:spPr>
          <a:xfrm>
            <a:off x="1252728" y="5943600"/>
            <a:ext cx="45720" cy="786384"/>
          </a:xfrm>
          <a:prstGeom prst="rect">
            <a:avLst/>
          </a:prstGeom>
          <a:solidFill>
            <a:srgbClr val="19191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4" name="TextBox 73"/>
          <p:cNvSpPr txBox="1"/>
          <p:nvPr/>
        </p:nvSpPr>
        <p:spPr>
          <a:xfrm>
            <a:off x="1472184" y="6089904"/>
            <a:ext cx="1127089" cy="40233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2000"/>
              </a:lnSpc>
            </a:pPr>
            <a:r>
              <a:rPr sz="1000" b="1">
                <a:solidFill>
                  <a:srgbClr val="191919"/>
                </a:solidFill>
                <a:latin typeface="Noto Sans KR"/>
              </a:rPr>
              <a:t>뷰티 · 헤어</a:t>
            </a:r>
          </a:p>
        </p:txBody>
      </p:sp>
      <p:sp>
        <p:nvSpPr>
          <p:cNvPr id="75" name="TextBox 74"/>
          <p:cNvSpPr txBox="1"/>
          <p:nvPr/>
        </p:nvSpPr>
        <p:spPr>
          <a:xfrm>
            <a:off x="2562697" y="6181344"/>
            <a:ext cx="384048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30000"/>
              </a:lnSpc>
            </a:pPr>
            <a:r>
              <a:rPr sz="1300" b="1">
                <a:solidFill>
                  <a:srgbClr val="8A8A8A"/>
                </a:solidFill>
                <a:latin typeface="Noto Sans KR"/>
              </a:rPr>
              <a:t>3</a:t>
            </a:r>
          </a:p>
        </p:txBody>
      </p:sp>
      <p:sp>
        <p:nvSpPr>
          <p:cNvPr id="76" name="Rectangle 75"/>
          <p:cNvSpPr/>
          <p:nvPr/>
        </p:nvSpPr>
        <p:spPr>
          <a:xfrm>
            <a:off x="3339937" y="5943600"/>
            <a:ext cx="1812889" cy="786384"/>
          </a:xfrm>
          <a:prstGeom prst="rect">
            <a:avLst/>
          </a:prstGeom>
          <a:solidFill>
            <a:srgbClr val="F6F6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7" name="Rectangle 76"/>
          <p:cNvSpPr/>
          <p:nvPr/>
        </p:nvSpPr>
        <p:spPr>
          <a:xfrm>
            <a:off x="3339937" y="5943600"/>
            <a:ext cx="45720" cy="786384"/>
          </a:xfrm>
          <a:prstGeom prst="rect">
            <a:avLst/>
          </a:prstGeom>
          <a:solidFill>
            <a:srgbClr val="FFE86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8" name="TextBox 77"/>
          <p:cNvSpPr txBox="1"/>
          <p:nvPr/>
        </p:nvSpPr>
        <p:spPr>
          <a:xfrm>
            <a:off x="3559393" y="6089904"/>
            <a:ext cx="1127089" cy="40233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2000"/>
              </a:lnSpc>
            </a:pPr>
            <a:r>
              <a:rPr sz="1000" b="1">
                <a:solidFill>
                  <a:srgbClr val="191919"/>
                </a:solidFill>
                <a:latin typeface="Noto Sans KR"/>
              </a:rPr>
              <a:t>협회 · 조합 · 학회</a:t>
            </a:r>
          </a:p>
        </p:txBody>
      </p:sp>
      <p:sp>
        <p:nvSpPr>
          <p:cNvPr id="79" name="TextBox 78"/>
          <p:cNvSpPr txBox="1"/>
          <p:nvPr/>
        </p:nvSpPr>
        <p:spPr>
          <a:xfrm>
            <a:off x="4649906" y="6181344"/>
            <a:ext cx="384048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30000"/>
              </a:lnSpc>
            </a:pPr>
            <a:r>
              <a:rPr sz="1300" b="1">
                <a:solidFill>
                  <a:srgbClr val="8A8A8A"/>
                </a:solidFill>
                <a:latin typeface="Noto Sans KR"/>
              </a:rPr>
              <a:t>3</a:t>
            </a:r>
          </a:p>
        </p:txBody>
      </p:sp>
      <p:sp>
        <p:nvSpPr>
          <p:cNvPr id="80" name="Rectangle 79"/>
          <p:cNvSpPr/>
          <p:nvPr/>
        </p:nvSpPr>
        <p:spPr>
          <a:xfrm>
            <a:off x="5427146" y="5943600"/>
            <a:ext cx="1812889" cy="786384"/>
          </a:xfrm>
          <a:prstGeom prst="rect">
            <a:avLst/>
          </a:prstGeom>
          <a:solidFill>
            <a:srgbClr val="F6F6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1" name="Rectangle 80"/>
          <p:cNvSpPr/>
          <p:nvPr/>
        </p:nvSpPr>
        <p:spPr>
          <a:xfrm>
            <a:off x="5427146" y="5943600"/>
            <a:ext cx="45720" cy="786384"/>
          </a:xfrm>
          <a:prstGeom prst="rect">
            <a:avLst/>
          </a:prstGeom>
          <a:solidFill>
            <a:srgbClr val="19191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2" name="TextBox 81"/>
          <p:cNvSpPr txBox="1"/>
          <p:nvPr/>
        </p:nvSpPr>
        <p:spPr>
          <a:xfrm>
            <a:off x="5646602" y="6089904"/>
            <a:ext cx="1127089" cy="40233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2000"/>
              </a:lnSpc>
            </a:pPr>
            <a:r>
              <a:rPr sz="1000" b="1">
                <a:solidFill>
                  <a:srgbClr val="191919"/>
                </a:solidFill>
                <a:latin typeface="Noto Sans KR"/>
              </a:rPr>
              <a:t>뉴스 · 매거진 · 블로그</a:t>
            </a:r>
          </a:p>
        </p:txBody>
      </p:sp>
      <p:sp>
        <p:nvSpPr>
          <p:cNvPr id="83" name="TextBox 82"/>
          <p:cNvSpPr txBox="1"/>
          <p:nvPr/>
        </p:nvSpPr>
        <p:spPr>
          <a:xfrm>
            <a:off x="6737116" y="6181344"/>
            <a:ext cx="384048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30000"/>
              </a:lnSpc>
            </a:pPr>
            <a:r>
              <a:rPr sz="1300" b="1">
                <a:solidFill>
                  <a:srgbClr val="8A8A8A"/>
                </a:solidFill>
                <a:latin typeface="Noto Sans KR"/>
              </a:rPr>
              <a:t>3</a:t>
            </a:r>
          </a:p>
        </p:txBody>
      </p:sp>
      <p:sp>
        <p:nvSpPr>
          <p:cNvPr id="84" name="Rectangle 83"/>
          <p:cNvSpPr/>
          <p:nvPr/>
        </p:nvSpPr>
        <p:spPr>
          <a:xfrm>
            <a:off x="7514356" y="5943600"/>
            <a:ext cx="1812889" cy="786384"/>
          </a:xfrm>
          <a:prstGeom prst="rect">
            <a:avLst/>
          </a:prstGeom>
          <a:solidFill>
            <a:srgbClr val="F6F6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5" name="Rectangle 84"/>
          <p:cNvSpPr/>
          <p:nvPr/>
        </p:nvSpPr>
        <p:spPr>
          <a:xfrm>
            <a:off x="7514356" y="5943600"/>
            <a:ext cx="45720" cy="786384"/>
          </a:xfrm>
          <a:prstGeom prst="rect">
            <a:avLst/>
          </a:prstGeom>
          <a:solidFill>
            <a:srgbClr val="FFE86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6" name="TextBox 85"/>
          <p:cNvSpPr txBox="1"/>
          <p:nvPr/>
        </p:nvSpPr>
        <p:spPr>
          <a:xfrm>
            <a:off x="7733812" y="6089904"/>
            <a:ext cx="1127089" cy="40233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2000"/>
              </a:lnSpc>
            </a:pPr>
            <a:r>
              <a:rPr sz="1000" b="1">
                <a:solidFill>
                  <a:srgbClr val="191919"/>
                </a:solidFill>
                <a:latin typeface="Noto Sans KR"/>
              </a:rPr>
              <a:t>운송 · 청소 · 이사 · 보안</a:t>
            </a:r>
          </a:p>
        </p:txBody>
      </p:sp>
      <p:sp>
        <p:nvSpPr>
          <p:cNvPr id="87" name="TextBox 86"/>
          <p:cNvSpPr txBox="1"/>
          <p:nvPr/>
        </p:nvSpPr>
        <p:spPr>
          <a:xfrm>
            <a:off x="8824325" y="6181344"/>
            <a:ext cx="384048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30000"/>
              </a:lnSpc>
            </a:pPr>
            <a:r>
              <a:rPr sz="1300" b="1">
                <a:solidFill>
                  <a:srgbClr val="8A8A8A"/>
                </a:solidFill>
                <a:latin typeface="Noto Sans KR"/>
              </a:rPr>
              <a:t>3</a:t>
            </a:r>
          </a:p>
        </p:txBody>
      </p:sp>
      <p:sp>
        <p:nvSpPr>
          <p:cNvPr id="88" name="Rectangle 87"/>
          <p:cNvSpPr/>
          <p:nvPr/>
        </p:nvSpPr>
        <p:spPr>
          <a:xfrm>
            <a:off x="9601565" y="5943600"/>
            <a:ext cx="1812889" cy="786384"/>
          </a:xfrm>
          <a:prstGeom prst="rect">
            <a:avLst/>
          </a:prstGeom>
          <a:solidFill>
            <a:srgbClr val="F6F6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9" name="Rectangle 88"/>
          <p:cNvSpPr/>
          <p:nvPr/>
        </p:nvSpPr>
        <p:spPr>
          <a:xfrm>
            <a:off x="9601565" y="5943600"/>
            <a:ext cx="45720" cy="786384"/>
          </a:xfrm>
          <a:prstGeom prst="rect">
            <a:avLst/>
          </a:prstGeom>
          <a:solidFill>
            <a:srgbClr val="19191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0" name="TextBox 89"/>
          <p:cNvSpPr txBox="1"/>
          <p:nvPr/>
        </p:nvSpPr>
        <p:spPr>
          <a:xfrm>
            <a:off x="9821021" y="6089904"/>
            <a:ext cx="1127089" cy="40233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2000"/>
              </a:lnSpc>
            </a:pPr>
            <a:r>
              <a:rPr sz="1000" b="1">
                <a:solidFill>
                  <a:srgbClr val="191919"/>
                </a:solidFill>
                <a:latin typeface="Noto Sans KR"/>
              </a:rPr>
              <a:t>세무 · 회계</a:t>
            </a:r>
          </a:p>
        </p:txBody>
      </p:sp>
      <p:sp>
        <p:nvSpPr>
          <p:cNvPr id="91" name="TextBox 90"/>
          <p:cNvSpPr txBox="1"/>
          <p:nvPr/>
        </p:nvSpPr>
        <p:spPr>
          <a:xfrm>
            <a:off x="10911535" y="6181344"/>
            <a:ext cx="384048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30000"/>
              </a:lnSpc>
            </a:pPr>
            <a:r>
              <a:rPr sz="1300" b="1">
                <a:solidFill>
                  <a:srgbClr val="8A8A8A"/>
                </a:solidFill>
                <a:latin typeface="Noto Sans KR"/>
              </a:rPr>
              <a:t>3</a:t>
            </a:r>
          </a:p>
        </p:txBody>
      </p:sp>
      <p:sp>
        <p:nvSpPr>
          <p:cNvPr id="92" name="Rectangle 91"/>
          <p:cNvSpPr/>
          <p:nvPr/>
        </p:nvSpPr>
        <p:spPr>
          <a:xfrm>
            <a:off x="1252728" y="6876288"/>
            <a:ext cx="1812889" cy="786384"/>
          </a:xfrm>
          <a:prstGeom prst="rect">
            <a:avLst/>
          </a:prstGeom>
          <a:solidFill>
            <a:srgbClr val="F6F6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3" name="Rectangle 92"/>
          <p:cNvSpPr/>
          <p:nvPr/>
        </p:nvSpPr>
        <p:spPr>
          <a:xfrm>
            <a:off x="1252728" y="6876288"/>
            <a:ext cx="45720" cy="786384"/>
          </a:xfrm>
          <a:prstGeom prst="rect">
            <a:avLst/>
          </a:prstGeom>
          <a:solidFill>
            <a:srgbClr val="FFE86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4" name="TextBox 93"/>
          <p:cNvSpPr txBox="1"/>
          <p:nvPr/>
        </p:nvSpPr>
        <p:spPr>
          <a:xfrm>
            <a:off x="1472184" y="7022592"/>
            <a:ext cx="1127089" cy="40233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2000"/>
              </a:lnSpc>
            </a:pPr>
            <a:r>
              <a:rPr sz="1000" b="1">
                <a:solidFill>
                  <a:srgbClr val="191919"/>
                </a:solidFill>
                <a:latin typeface="Noto Sans KR"/>
              </a:rPr>
              <a:t>헬스 · 휘트니스</a:t>
            </a:r>
          </a:p>
        </p:txBody>
      </p:sp>
      <p:sp>
        <p:nvSpPr>
          <p:cNvPr id="95" name="TextBox 94"/>
          <p:cNvSpPr txBox="1"/>
          <p:nvPr/>
        </p:nvSpPr>
        <p:spPr>
          <a:xfrm>
            <a:off x="2562697" y="7114031"/>
            <a:ext cx="384048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30000"/>
              </a:lnSpc>
            </a:pPr>
            <a:r>
              <a:rPr sz="1300" b="1">
                <a:solidFill>
                  <a:srgbClr val="8A8A8A"/>
                </a:solidFill>
                <a:latin typeface="Noto Sans KR"/>
              </a:rPr>
              <a:t>2</a:t>
            </a:r>
          </a:p>
        </p:txBody>
      </p:sp>
      <p:sp>
        <p:nvSpPr>
          <p:cNvPr id="96" name="Rectangle 95"/>
          <p:cNvSpPr/>
          <p:nvPr/>
        </p:nvSpPr>
        <p:spPr>
          <a:xfrm>
            <a:off x="3339937" y="6876288"/>
            <a:ext cx="1812889" cy="786384"/>
          </a:xfrm>
          <a:prstGeom prst="rect">
            <a:avLst/>
          </a:prstGeom>
          <a:solidFill>
            <a:srgbClr val="F6F6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7" name="Rectangle 96"/>
          <p:cNvSpPr/>
          <p:nvPr/>
        </p:nvSpPr>
        <p:spPr>
          <a:xfrm>
            <a:off x="3339937" y="6876288"/>
            <a:ext cx="45720" cy="786384"/>
          </a:xfrm>
          <a:prstGeom prst="rect">
            <a:avLst/>
          </a:prstGeom>
          <a:solidFill>
            <a:srgbClr val="19191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8" name="TextBox 97"/>
          <p:cNvSpPr txBox="1"/>
          <p:nvPr/>
        </p:nvSpPr>
        <p:spPr>
          <a:xfrm>
            <a:off x="3559393" y="7022592"/>
            <a:ext cx="1127089" cy="40233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2000"/>
              </a:lnSpc>
            </a:pPr>
            <a:r>
              <a:rPr sz="1000" b="1">
                <a:solidFill>
                  <a:srgbClr val="191919"/>
                </a:solidFill>
                <a:latin typeface="Noto Sans KR"/>
              </a:rPr>
              <a:t>공연 · 전시 · 박람회</a:t>
            </a:r>
          </a:p>
        </p:txBody>
      </p:sp>
      <p:sp>
        <p:nvSpPr>
          <p:cNvPr id="99" name="TextBox 98"/>
          <p:cNvSpPr txBox="1"/>
          <p:nvPr/>
        </p:nvSpPr>
        <p:spPr>
          <a:xfrm>
            <a:off x="4649906" y="7114031"/>
            <a:ext cx="384048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30000"/>
              </a:lnSpc>
            </a:pPr>
            <a:r>
              <a:rPr sz="1300" b="1">
                <a:solidFill>
                  <a:srgbClr val="8A8A8A"/>
                </a:solidFill>
                <a:latin typeface="Noto Sans KR"/>
              </a:rPr>
              <a:t>2</a:t>
            </a:r>
          </a:p>
        </p:txBody>
      </p:sp>
      <p:sp>
        <p:nvSpPr>
          <p:cNvPr id="100" name="Rectangle 99"/>
          <p:cNvSpPr/>
          <p:nvPr/>
        </p:nvSpPr>
        <p:spPr>
          <a:xfrm>
            <a:off x="5427146" y="6876288"/>
            <a:ext cx="1812889" cy="786384"/>
          </a:xfrm>
          <a:prstGeom prst="rect">
            <a:avLst/>
          </a:prstGeom>
          <a:solidFill>
            <a:srgbClr val="F6F6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1" name="Rectangle 100"/>
          <p:cNvSpPr/>
          <p:nvPr/>
        </p:nvSpPr>
        <p:spPr>
          <a:xfrm>
            <a:off x="5427146" y="6876288"/>
            <a:ext cx="45720" cy="786384"/>
          </a:xfrm>
          <a:prstGeom prst="rect">
            <a:avLst/>
          </a:prstGeom>
          <a:solidFill>
            <a:srgbClr val="FFE86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2" name="TextBox 101"/>
          <p:cNvSpPr txBox="1"/>
          <p:nvPr/>
        </p:nvSpPr>
        <p:spPr>
          <a:xfrm>
            <a:off x="5646602" y="7022592"/>
            <a:ext cx="1127089" cy="40233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2000"/>
              </a:lnSpc>
            </a:pPr>
            <a:r>
              <a:rPr sz="1000" b="1">
                <a:solidFill>
                  <a:srgbClr val="191919"/>
                </a:solidFill>
                <a:latin typeface="Noto Sans KR"/>
              </a:rPr>
              <a:t>모바일 · 소프트웨어</a:t>
            </a:r>
          </a:p>
        </p:txBody>
      </p:sp>
      <p:sp>
        <p:nvSpPr>
          <p:cNvPr id="103" name="TextBox 102"/>
          <p:cNvSpPr txBox="1"/>
          <p:nvPr/>
        </p:nvSpPr>
        <p:spPr>
          <a:xfrm>
            <a:off x="6737116" y="7114031"/>
            <a:ext cx="384048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30000"/>
              </a:lnSpc>
            </a:pPr>
            <a:r>
              <a:rPr sz="1300" b="1">
                <a:solidFill>
                  <a:srgbClr val="8A8A8A"/>
                </a:solidFill>
                <a:latin typeface="Noto Sans KR"/>
              </a:rPr>
              <a:t>2</a:t>
            </a:r>
          </a:p>
        </p:txBody>
      </p:sp>
      <p:sp>
        <p:nvSpPr>
          <p:cNvPr id="104" name="Rectangle 103"/>
          <p:cNvSpPr/>
          <p:nvPr/>
        </p:nvSpPr>
        <p:spPr>
          <a:xfrm>
            <a:off x="7514356" y="6876288"/>
            <a:ext cx="1812889" cy="786384"/>
          </a:xfrm>
          <a:prstGeom prst="rect">
            <a:avLst/>
          </a:prstGeom>
          <a:solidFill>
            <a:srgbClr val="F6F6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5" name="Rectangle 104"/>
          <p:cNvSpPr/>
          <p:nvPr/>
        </p:nvSpPr>
        <p:spPr>
          <a:xfrm>
            <a:off x="7514356" y="6876288"/>
            <a:ext cx="45720" cy="786384"/>
          </a:xfrm>
          <a:prstGeom prst="rect">
            <a:avLst/>
          </a:prstGeom>
          <a:solidFill>
            <a:srgbClr val="19191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6" name="TextBox 105"/>
          <p:cNvSpPr txBox="1"/>
          <p:nvPr/>
        </p:nvSpPr>
        <p:spPr>
          <a:xfrm>
            <a:off x="7733812" y="7022592"/>
            <a:ext cx="1127089" cy="40233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2000"/>
              </a:lnSpc>
            </a:pPr>
            <a:r>
              <a:rPr sz="1000" b="1">
                <a:solidFill>
                  <a:srgbClr val="191919"/>
                </a:solidFill>
                <a:latin typeface="Noto Sans KR"/>
              </a:rPr>
              <a:t>구인구직 · 인터넷신문</a:t>
            </a:r>
          </a:p>
        </p:txBody>
      </p:sp>
      <p:sp>
        <p:nvSpPr>
          <p:cNvPr id="107" name="TextBox 106"/>
          <p:cNvSpPr txBox="1"/>
          <p:nvPr/>
        </p:nvSpPr>
        <p:spPr>
          <a:xfrm>
            <a:off x="8824325" y="7114031"/>
            <a:ext cx="384048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30000"/>
              </a:lnSpc>
            </a:pPr>
            <a:r>
              <a:rPr sz="1300" b="1">
                <a:solidFill>
                  <a:srgbClr val="8A8A8A"/>
                </a:solidFill>
                <a:latin typeface="Noto Sans KR"/>
              </a:rPr>
              <a:t>2</a:t>
            </a:r>
          </a:p>
        </p:txBody>
      </p:sp>
      <p:sp>
        <p:nvSpPr>
          <p:cNvPr id="108" name="Rectangle 107"/>
          <p:cNvSpPr/>
          <p:nvPr/>
        </p:nvSpPr>
        <p:spPr>
          <a:xfrm>
            <a:off x="1252728" y="7406640"/>
            <a:ext cx="10161727" cy="566928"/>
          </a:xfrm>
          <a:prstGeom prst="rect">
            <a:avLst/>
          </a:prstGeom>
          <a:solidFill>
            <a:srgbClr val="19191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9" name="TextBox 108"/>
          <p:cNvSpPr txBox="1"/>
          <p:nvPr/>
        </p:nvSpPr>
        <p:spPr>
          <a:xfrm>
            <a:off x="1572767" y="7534656"/>
            <a:ext cx="10515600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1150" b="1">
                <a:solidFill>
                  <a:srgbClr val="FFE86B"/>
                </a:solidFill>
                <a:latin typeface="Noto Sans KR"/>
              </a:rPr>
              <a:t>업종별 샘플 전체 보기  ·  idc.kr  →  홈페이지제작 / 샘플 디자인</a:t>
            </a:r>
          </a:p>
        </p:txBody>
      </p:sp>
      <p:sp>
        <p:nvSpPr>
          <p:cNvPr id="110" name="TextBox 109"/>
          <p:cNvSpPr txBox="1"/>
          <p:nvPr/>
        </p:nvSpPr>
        <p:spPr>
          <a:xfrm>
            <a:off x="1252728" y="8233257"/>
            <a:ext cx="5486400" cy="23774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800" b="0" spc="160">
                <a:solidFill>
                  <a:srgbClr val="BBBBBB"/>
                </a:solidFill>
                <a:latin typeface="Noto Sans KR"/>
              </a:rPr>
              <a:t>IDC.KR  ·  COMPANY PROFILE 2026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8708745"/>
          </a:xfrm>
          <a:prstGeom prst="rect">
            <a:avLst/>
          </a:prstGeom>
          <a:solidFill>
            <a:srgbClr val="0D0D0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wp_whit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35240" y="2880360"/>
            <a:ext cx="4297680" cy="4297680"/>
          </a:xfrm>
          <a:prstGeom prst="rect">
            <a:avLst/>
          </a:prstGeom>
        </p:spPr>
      </p:pic>
      <p:pic>
        <p:nvPicPr>
          <p:cNvPr id="4" name="Picture 3" descr="gear_gol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234440" y="6172200"/>
            <a:ext cx="3108960" cy="310896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0" y="0"/>
            <a:ext cx="384048" cy="8708745"/>
          </a:xfrm>
          <a:prstGeom prst="rect">
            <a:avLst/>
          </a:prstGeom>
          <a:solidFill>
            <a:srgbClr val="FFE86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 rot="16200000">
            <a:off x="-1143000" y="6651345"/>
            <a:ext cx="2743200" cy="2926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ctr"/>
            <a:r>
              <a:rPr sz="850" spc="170">
                <a:solidFill>
                  <a:srgbClr val="191919"/>
                </a:solidFill>
                <a:latin typeface="Noto Sans KR"/>
              </a:rPr>
              <a:t>IDC.KR   ·   25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52728" y="1051560"/>
            <a:ext cx="5486400" cy="31089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1100" b="1" spc="420">
                <a:solidFill>
                  <a:srgbClr val="FFE86B"/>
                </a:solidFill>
                <a:latin typeface="Noto Sans KR"/>
              </a:rPr>
              <a:t>VISION 2026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52728" y="1874519"/>
            <a:ext cx="9692640" cy="10972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3200" b="1" spc="-100">
                <a:solidFill>
                  <a:srgbClr val="FFFFFF"/>
                </a:solidFill>
                <a:latin typeface="Noto Sans KR"/>
              </a:rPr>
              <a:t>모든 기업이 대기업 수준의 홈페이지를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52728" y="2560320"/>
            <a:ext cx="9692640" cy="10972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3200" b="1" spc="-100">
                <a:solidFill>
                  <a:srgbClr val="FFE86B"/>
                </a:solidFill>
                <a:latin typeface="Noto Sans KR"/>
              </a:rPr>
              <a:t>합리적인 비용</a:t>
            </a:r>
            <a:r>
              <a:rPr sz="3200" b="1" spc="-100">
                <a:solidFill>
                  <a:srgbClr val="FFFFFF"/>
                </a:solidFill>
                <a:latin typeface="Noto Sans KR"/>
              </a:rPr>
              <a:t>으로 갖는 세상을 만듭니다.</a:t>
            </a:r>
          </a:p>
        </p:txBody>
      </p:sp>
      <p:sp>
        <p:nvSpPr>
          <p:cNvPr id="10" name="Rectangle 9"/>
          <p:cNvSpPr/>
          <p:nvPr/>
        </p:nvSpPr>
        <p:spPr>
          <a:xfrm>
            <a:off x="1252728" y="3584448"/>
            <a:ext cx="786384" cy="27432"/>
          </a:xfrm>
          <a:prstGeom prst="rect">
            <a:avLst/>
          </a:prstGeom>
          <a:solidFill>
            <a:srgbClr val="FFE86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1252728" y="3895344"/>
            <a:ext cx="8778240" cy="5486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1800" b="1">
                <a:solidFill>
                  <a:srgbClr val="FFE86B"/>
                </a:solidFill>
                <a:latin typeface="Noto Sans KR"/>
              </a:rPr>
              <a:t>"아무것도 몰라도, IDC.KR이 다 해드립니다."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252728" y="4590288"/>
            <a:ext cx="9326880" cy="10972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72000"/>
              </a:lnSpc>
            </a:pPr>
            <a:r>
              <a:rPr sz="1250" b="0">
                <a:solidFill>
                  <a:srgbClr val="C9C9C9"/>
                </a:solidFill>
                <a:latin typeface="Noto Sans KR"/>
              </a:rPr>
              <a:t>IDC.KR은 19년간 단 하나의 목표를 가져왔습니다.</a:t>
            </a:r>
          </a:p>
          <a:p>
            <a:pPr algn="l">
              <a:lnSpc>
                <a:spcPct val="172000"/>
              </a:lnSpc>
            </a:pPr>
            <a:r>
              <a:rPr sz="1250" b="0">
                <a:solidFill>
                  <a:srgbClr val="C9C9C9"/>
                </a:solidFill>
                <a:latin typeface="Noto Sans KR"/>
              </a:rPr>
              <a:t>고객의 사업 성공을 위한 최고의 홈페이지를 가장 합리적인 비용으로.</a:t>
            </a:r>
          </a:p>
          <a:p>
            <a:pPr algn="l">
              <a:lnSpc>
                <a:spcPct val="172000"/>
              </a:lnSpc>
            </a:pPr>
            <a:r>
              <a:rPr sz="1250" b="0">
                <a:solidFill>
                  <a:srgbClr val="C9C9C9"/>
                </a:solidFill>
                <a:latin typeface="Noto Sans KR"/>
              </a:rPr>
              <a:t>AI 시대에도 이 철학은 변하지 않습니다.</a:t>
            </a:r>
          </a:p>
        </p:txBody>
      </p:sp>
      <p:pic>
        <p:nvPicPr>
          <p:cNvPr id="13" name="Picture 12" descr="check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52728" y="6355080"/>
            <a:ext cx="402336" cy="402336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1764792" y="6455664"/>
            <a:ext cx="2011680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1050" b="1">
                <a:solidFill>
                  <a:srgbClr val="C9C9C9"/>
                </a:solidFill>
                <a:latin typeface="Noto Sans KR"/>
              </a:rPr>
              <a:t>500+ 제작 실적</a:t>
            </a:r>
          </a:p>
        </p:txBody>
      </p:sp>
      <p:pic>
        <p:nvPicPr>
          <p:cNvPr id="15" name="Picture 14" descr="star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58768" y="6355080"/>
            <a:ext cx="402336" cy="402336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4370831" y="6455664"/>
            <a:ext cx="2011680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1050" b="1">
                <a:solidFill>
                  <a:srgbClr val="C9C9C9"/>
                </a:solidFill>
                <a:latin typeface="Noto Sans KR"/>
              </a:rPr>
              <a:t>19년 업력</a:t>
            </a:r>
          </a:p>
        </p:txBody>
      </p:sp>
      <p:pic>
        <p:nvPicPr>
          <p:cNvPr id="17" name="Picture 16" descr="bot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464808" y="6355080"/>
            <a:ext cx="402336" cy="402336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6976872" y="6455664"/>
            <a:ext cx="2011680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1050" b="1">
                <a:solidFill>
                  <a:srgbClr val="C9C9C9"/>
                </a:solidFill>
                <a:latin typeface="Noto Sans KR"/>
              </a:rPr>
              <a:t>AI 챗봇 무상</a:t>
            </a:r>
          </a:p>
        </p:txBody>
      </p:sp>
      <p:pic>
        <p:nvPicPr>
          <p:cNvPr id="19" name="Picture 18" descr="peopl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070848" y="6355080"/>
            <a:ext cx="402336" cy="402336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9582912" y="6455664"/>
            <a:ext cx="2011680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1050" b="1">
                <a:solidFill>
                  <a:srgbClr val="C9C9C9"/>
                </a:solidFill>
                <a:latin typeface="Noto Sans KR"/>
              </a:rPr>
              <a:t>100% 정직원</a:t>
            </a:r>
          </a:p>
        </p:txBody>
      </p:sp>
      <p:sp>
        <p:nvSpPr>
          <p:cNvPr id="21" name="Rectangle 20"/>
          <p:cNvSpPr/>
          <p:nvPr/>
        </p:nvSpPr>
        <p:spPr>
          <a:xfrm>
            <a:off x="1252728" y="7040880"/>
            <a:ext cx="10161727" cy="13716"/>
          </a:xfrm>
          <a:prstGeom prst="rect">
            <a:avLst/>
          </a:prstGeom>
          <a:solidFill>
            <a:srgbClr val="33333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1252728" y="7333488"/>
            <a:ext cx="2651760" cy="23774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850" b="0" spc="200">
                <a:solidFill>
                  <a:srgbClr val="8A8A8A"/>
                </a:solidFill>
                <a:latin typeface="Noto Sans KR"/>
              </a:rPr>
              <a:t>ADDRESS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1252728" y="7607808"/>
            <a:ext cx="2651760" cy="31089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5000"/>
              </a:lnSpc>
            </a:pPr>
            <a:r>
              <a:rPr sz="1200" b="1">
                <a:solidFill>
                  <a:srgbClr val="FFFFFF"/>
                </a:solidFill>
                <a:latin typeface="Noto Sans KR"/>
              </a:rPr>
              <a:t>경기도 성남시 분당구 정자일로 80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3793159" y="7333488"/>
            <a:ext cx="2651760" cy="23774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850" b="0" spc="200">
                <a:solidFill>
                  <a:srgbClr val="8A8A8A"/>
                </a:solidFill>
                <a:latin typeface="Noto Sans KR"/>
              </a:rPr>
              <a:t>TEL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3793159" y="7607808"/>
            <a:ext cx="2651760" cy="31089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5000"/>
              </a:lnSpc>
            </a:pPr>
            <a:r>
              <a:rPr sz="1200" b="1">
                <a:solidFill>
                  <a:srgbClr val="FFFFFF"/>
                </a:solidFill>
                <a:latin typeface="Noto Sans KR"/>
              </a:rPr>
              <a:t>031-8015-0978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6333591" y="7333488"/>
            <a:ext cx="2651760" cy="23774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850" b="0" spc="200">
                <a:solidFill>
                  <a:srgbClr val="8A8A8A"/>
                </a:solidFill>
                <a:latin typeface="Noto Sans KR"/>
              </a:rPr>
              <a:t>WEB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333591" y="7607808"/>
            <a:ext cx="2651760" cy="31089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5000"/>
              </a:lnSpc>
            </a:pPr>
            <a:r>
              <a:rPr sz="1200" b="1">
                <a:solidFill>
                  <a:srgbClr val="FFFFFF"/>
                </a:solidFill>
                <a:latin typeface="Noto Sans KR"/>
              </a:rPr>
              <a:t>www.idc.kr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8874023" y="7333488"/>
            <a:ext cx="2651760" cy="23774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850" b="0" spc="200">
                <a:solidFill>
                  <a:srgbClr val="8A8A8A"/>
                </a:solidFill>
                <a:latin typeface="Noto Sans KR"/>
              </a:rPr>
              <a:t>MAIL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8874023" y="7607808"/>
            <a:ext cx="2651760" cy="31089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5000"/>
              </a:lnSpc>
            </a:pPr>
            <a:r>
              <a:rPr sz="1200" b="1">
                <a:solidFill>
                  <a:srgbClr val="FFFFFF"/>
                </a:solidFill>
                <a:latin typeface="Noto Sans KR"/>
              </a:rPr>
              <a:t>idc@idc.kr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8708745"/>
          </a:xfrm>
          <a:prstGeom prst="rect">
            <a:avLst/>
          </a:prstGeom>
          <a:solidFill>
            <a:srgbClr val="0D0D0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wp_whit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03720" y="1691640"/>
            <a:ext cx="5852160" cy="5852160"/>
          </a:xfrm>
          <a:prstGeom prst="rect">
            <a:avLst/>
          </a:prstGeom>
        </p:spPr>
      </p:pic>
      <p:pic>
        <p:nvPicPr>
          <p:cNvPr id="4" name="Picture 3" descr="gear_gol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98280" y="5989320"/>
            <a:ext cx="2834640" cy="283464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0" y="0"/>
            <a:ext cx="384048" cy="8708745"/>
          </a:xfrm>
          <a:prstGeom prst="rect">
            <a:avLst/>
          </a:prstGeom>
          <a:solidFill>
            <a:srgbClr val="FFE86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1252728" y="2788920"/>
            <a:ext cx="9144000" cy="13716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6800" b="1" spc="-200">
                <a:solidFill>
                  <a:srgbClr val="FFFFFF"/>
                </a:solidFill>
                <a:latin typeface="Noto Sans KR"/>
              </a:rPr>
              <a:t>Always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52728" y="3840480"/>
            <a:ext cx="9144000" cy="13716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6800" b="1" spc="-200">
                <a:solidFill>
                  <a:srgbClr val="FFE86B"/>
                </a:solidFill>
                <a:latin typeface="Noto Sans KR"/>
              </a:rPr>
              <a:t>Thanks.</a:t>
            </a:r>
          </a:p>
        </p:txBody>
      </p:sp>
      <p:sp>
        <p:nvSpPr>
          <p:cNvPr id="8" name="Rectangle 7"/>
          <p:cNvSpPr/>
          <p:nvPr/>
        </p:nvSpPr>
        <p:spPr>
          <a:xfrm>
            <a:off x="1252728" y="5212080"/>
            <a:ext cx="786384" cy="27432"/>
          </a:xfrm>
          <a:prstGeom prst="rect">
            <a:avLst/>
          </a:prstGeom>
          <a:solidFill>
            <a:srgbClr val="FFE86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1252728" y="5532120"/>
            <a:ext cx="8229600" cy="8229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70000"/>
              </a:lnSpc>
            </a:pPr>
            <a:r>
              <a:rPr sz="1400" b="0">
                <a:solidFill>
                  <a:srgbClr val="C9C9C9"/>
                </a:solidFill>
                <a:latin typeface="Noto Sans KR"/>
              </a:rPr>
              <a:t>고객님의 꿈이 IDC.KR의 꿈입니다.</a:t>
            </a:r>
          </a:p>
          <a:p>
            <a:pPr algn="l">
              <a:lnSpc>
                <a:spcPct val="170000"/>
              </a:lnSpc>
            </a:pPr>
            <a:r>
              <a:rPr sz="1400" b="0">
                <a:solidFill>
                  <a:srgbClr val="C9C9C9"/>
                </a:solidFill>
                <a:latin typeface="Noto Sans KR"/>
              </a:rPr>
              <a:t>100% WordPress · 19년의 신뢰</a:t>
            </a:r>
          </a:p>
        </p:txBody>
      </p:sp>
      <p:sp>
        <p:nvSpPr>
          <p:cNvPr id="10" name="Rectangle 9"/>
          <p:cNvSpPr/>
          <p:nvPr/>
        </p:nvSpPr>
        <p:spPr>
          <a:xfrm>
            <a:off x="1252728" y="6949440"/>
            <a:ext cx="10161727" cy="13716"/>
          </a:xfrm>
          <a:prstGeom prst="rect">
            <a:avLst/>
          </a:prstGeom>
          <a:solidFill>
            <a:srgbClr val="33333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1252728" y="7269480"/>
            <a:ext cx="54864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1300" b="1">
                <a:solidFill>
                  <a:srgbClr val="FFFFFF"/>
                </a:solidFill>
                <a:latin typeface="Noto Sans KR"/>
              </a:rPr>
              <a:t>아이디씨닷케이알(주)   |   대표이사 강 경 원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252728" y="7699248"/>
            <a:ext cx="6400800" cy="32918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1200" b="0">
                <a:solidFill>
                  <a:srgbClr val="FFE86B"/>
                </a:solidFill>
                <a:latin typeface="Noto Sans KR"/>
              </a:rPr>
              <a:t>031-8015-0978    ·    idc@idc.kr    ·    www.idc.kr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8708745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84048" cy="8708745"/>
          </a:xfrm>
          <a:prstGeom prst="rect">
            <a:avLst/>
          </a:prstGeom>
          <a:solidFill>
            <a:srgbClr val="19191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 rot="16200000">
            <a:off x="-1143000" y="6651345"/>
            <a:ext cx="2743200" cy="2926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ctr"/>
            <a:r>
              <a:rPr sz="850" spc="170">
                <a:solidFill>
                  <a:srgbClr val="8E8E8E"/>
                </a:solidFill>
                <a:latin typeface="Noto Sans KR"/>
              </a:rPr>
              <a:t>IDC.KR   ·   03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52728" y="530352"/>
            <a:ext cx="8778240" cy="10515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4400" b="1" spc="-140">
                <a:solidFill>
                  <a:srgbClr val="191919"/>
                </a:solidFill>
                <a:latin typeface="Noto Sans KR"/>
              </a:rPr>
              <a:t>Company Overview</a:t>
            </a:r>
          </a:p>
        </p:txBody>
      </p:sp>
      <p:sp>
        <p:nvSpPr>
          <p:cNvPr id="6" name="Rectangle 5"/>
          <p:cNvSpPr/>
          <p:nvPr/>
        </p:nvSpPr>
        <p:spPr>
          <a:xfrm>
            <a:off x="9082735" y="859536"/>
            <a:ext cx="566928" cy="20116"/>
          </a:xfrm>
          <a:prstGeom prst="rect">
            <a:avLst/>
          </a:prstGeom>
          <a:solidFill>
            <a:srgbClr val="19191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9814255" y="713232"/>
            <a:ext cx="1600200" cy="32918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30000"/>
              </a:lnSpc>
            </a:pPr>
            <a:r>
              <a:rPr sz="1250" b="1">
                <a:solidFill>
                  <a:srgbClr val="191919"/>
                </a:solidFill>
                <a:latin typeface="Noto Sans KR"/>
              </a:rPr>
              <a:t>회사 개요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52728" y="1645920"/>
            <a:ext cx="10161727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1600" b="1">
                <a:solidFill>
                  <a:srgbClr val="191919"/>
                </a:solidFill>
                <a:latin typeface="Noto Sans KR"/>
              </a:rPr>
              <a:t>아이디씨닷케이알 주식회사는</a:t>
            </a:r>
          </a:p>
        </p:txBody>
      </p:sp>
      <p:sp>
        <p:nvSpPr>
          <p:cNvPr id="9" name="Rectangle 8"/>
          <p:cNvSpPr/>
          <p:nvPr/>
        </p:nvSpPr>
        <p:spPr>
          <a:xfrm>
            <a:off x="1188719" y="2151888"/>
            <a:ext cx="3639312" cy="97536"/>
          </a:xfrm>
          <a:prstGeom prst="rect">
            <a:avLst/>
          </a:prstGeom>
          <a:solidFill>
            <a:srgbClr val="FFE86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1252728" y="2029968"/>
            <a:ext cx="10161727" cy="3048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1600" b="1">
                <a:solidFill>
                  <a:srgbClr val="191919"/>
                </a:solidFill>
                <a:latin typeface="Noto Sans KR"/>
              </a:rPr>
              <a:t>2007년 창립 이래 19년차 웹에이전시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252728" y="2468880"/>
            <a:ext cx="10161727" cy="31089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50000"/>
              </a:lnSpc>
            </a:pPr>
            <a:r>
              <a:rPr sz="1150" b="0">
                <a:solidFill>
                  <a:srgbClr val="555555"/>
                </a:solidFill>
                <a:latin typeface="Noto Sans KR"/>
              </a:rPr>
              <a:t>홈페이지 제작 단일 분야에만 집중해 온 IT 1세대 기업입니다.</a:t>
            </a:r>
          </a:p>
        </p:txBody>
      </p:sp>
      <p:sp>
        <p:nvSpPr>
          <p:cNvPr id="12" name="Rectangle 11"/>
          <p:cNvSpPr/>
          <p:nvPr/>
        </p:nvSpPr>
        <p:spPr>
          <a:xfrm>
            <a:off x="1252728" y="3099815"/>
            <a:ext cx="6446520" cy="25603"/>
          </a:xfrm>
          <a:prstGeom prst="rect">
            <a:avLst/>
          </a:prstGeom>
          <a:solidFill>
            <a:srgbClr val="19191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1252728" y="3319272"/>
            <a:ext cx="173736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1050" b="1">
                <a:solidFill>
                  <a:srgbClr val="8A8A8A"/>
                </a:solidFill>
                <a:latin typeface="Noto Sans KR"/>
              </a:rPr>
              <a:t>회사명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035808" y="3300984"/>
            <a:ext cx="4663440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1200" b="1">
                <a:solidFill>
                  <a:srgbClr val="191919"/>
                </a:solidFill>
                <a:latin typeface="Noto Sans KR"/>
              </a:rPr>
              <a:t>아이디씨닷케이알 주식회사 (IDC.KR)</a:t>
            </a:r>
          </a:p>
        </p:txBody>
      </p:sp>
      <p:sp>
        <p:nvSpPr>
          <p:cNvPr id="15" name="Rectangle 14"/>
          <p:cNvSpPr/>
          <p:nvPr/>
        </p:nvSpPr>
        <p:spPr>
          <a:xfrm>
            <a:off x="1252728" y="3703320"/>
            <a:ext cx="6446520" cy="10972"/>
          </a:xfrm>
          <a:prstGeom prst="rect">
            <a:avLst/>
          </a:prstGeom>
          <a:solidFill>
            <a:srgbClr val="E4E4E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1252728" y="3849624"/>
            <a:ext cx="173736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1050" b="1">
                <a:solidFill>
                  <a:srgbClr val="8A8A8A"/>
                </a:solidFill>
                <a:latin typeface="Noto Sans KR"/>
              </a:rPr>
              <a:t>대표이사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3035808" y="3831335"/>
            <a:ext cx="4663440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1200" b="1">
                <a:solidFill>
                  <a:srgbClr val="191919"/>
                </a:solidFill>
                <a:latin typeface="Noto Sans KR"/>
              </a:rPr>
              <a:t>강 경 원</a:t>
            </a:r>
          </a:p>
        </p:txBody>
      </p:sp>
      <p:sp>
        <p:nvSpPr>
          <p:cNvPr id="18" name="Rectangle 17"/>
          <p:cNvSpPr/>
          <p:nvPr/>
        </p:nvSpPr>
        <p:spPr>
          <a:xfrm>
            <a:off x="1252728" y="4233672"/>
            <a:ext cx="6446520" cy="10972"/>
          </a:xfrm>
          <a:prstGeom prst="rect">
            <a:avLst/>
          </a:prstGeom>
          <a:solidFill>
            <a:srgbClr val="E4E4E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1252728" y="4379976"/>
            <a:ext cx="173736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1050" b="1">
                <a:solidFill>
                  <a:srgbClr val="8A8A8A"/>
                </a:solidFill>
                <a:latin typeface="Noto Sans KR"/>
              </a:rPr>
              <a:t>설립년도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3035808" y="4361688"/>
            <a:ext cx="4663440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1200" b="1">
                <a:solidFill>
                  <a:srgbClr val="191919"/>
                </a:solidFill>
                <a:latin typeface="Noto Sans KR"/>
              </a:rPr>
              <a:t>2007년 2월  ·  창립 19년차</a:t>
            </a:r>
          </a:p>
        </p:txBody>
      </p:sp>
      <p:sp>
        <p:nvSpPr>
          <p:cNvPr id="21" name="Rectangle 20"/>
          <p:cNvSpPr/>
          <p:nvPr/>
        </p:nvSpPr>
        <p:spPr>
          <a:xfrm>
            <a:off x="1252728" y="4764024"/>
            <a:ext cx="6446520" cy="10972"/>
          </a:xfrm>
          <a:prstGeom prst="rect">
            <a:avLst/>
          </a:prstGeom>
          <a:solidFill>
            <a:srgbClr val="E4E4E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1252728" y="4910328"/>
            <a:ext cx="173736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1050" b="1">
                <a:solidFill>
                  <a:srgbClr val="8A8A8A"/>
                </a:solidFill>
                <a:latin typeface="Noto Sans KR"/>
              </a:rPr>
              <a:t>사업자번호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3035808" y="4892040"/>
            <a:ext cx="4663440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1200" b="1">
                <a:solidFill>
                  <a:srgbClr val="191919"/>
                </a:solidFill>
                <a:latin typeface="Noto Sans KR"/>
              </a:rPr>
              <a:t>255-88-01780</a:t>
            </a:r>
          </a:p>
        </p:txBody>
      </p:sp>
      <p:sp>
        <p:nvSpPr>
          <p:cNvPr id="24" name="Rectangle 23"/>
          <p:cNvSpPr/>
          <p:nvPr/>
        </p:nvSpPr>
        <p:spPr>
          <a:xfrm>
            <a:off x="1252728" y="5294376"/>
            <a:ext cx="6446520" cy="10972"/>
          </a:xfrm>
          <a:prstGeom prst="rect">
            <a:avLst/>
          </a:prstGeom>
          <a:solidFill>
            <a:srgbClr val="E4E4E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1252728" y="5440680"/>
            <a:ext cx="173736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1050" b="1">
                <a:solidFill>
                  <a:srgbClr val="8A8A8A"/>
                </a:solidFill>
                <a:latin typeface="Noto Sans KR"/>
              </a:rPr>
              <a:t>직원수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3035808" y="5422392"/>
            <a:ext cx="4663440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1200" b="1">
                <a:solidFill>
                  <a:srgbClr val="191919"/>
                </a:solidFill>
                <a:latin typeface="Noto Sans KR"/>
              </a:rPr>
              <a:t>12명  ·  정직원 9명 + 임원 3명</a:t>
            </a:r>
          </a:p>
        </p:txBody>
      </p:sp>
      <p:sp>
        <p:nvSpPr>
          <p:cNvPr id="27" name="Rectangle 26"/>
          <p:cNvSpPr/>
          <p:nvPr/>
        </p:nvSpPr>
        <p:spPr>
          <a:xfrm>
            <a:off x="1252728" y="5824728"/>
            <a:ext cx="6446520" cy="10972"/>
          </a:xfrm>
          <a:prstGeom prst="rect">
            <a:avLst/>
          </a:prstGeom>
          <a:solidFill>
            <a:srgbClr val="E4E4E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1252728" y="5971032"/>
            <a:ext cx="173736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1050" b="1">
                <a:solidFill>
                  <a:srgbClr val="8A8A8A"/>
                </a:solidFill>
                <a:latin typeface="Noto Sans KR"/>
              </a:rPr>
              <a:t>주요사업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3035808" y="5952744"/>
            <a:ext cx="4663440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1200" b="1">
                <a:solidFill>
                  <a:srgbClr val="191919"/>
                </a:solidFill>
                <a:latin typeface="Noto Sans KR"/>
              </a:rPr>
              <a:t>홈페이지 제작 · 유지보수 · 웹호스팅 · 도메인 · APP · AI 챗봇</a:t>
            </a:r>
          </a:p>
        </p:txBody>
      </p:sp>
      <p:sp>
        <p:nvSpPr>
          <p:cNvPr id="30" name="Rectangle 29"/>
          <p:cNvSpPr/>
          <p:nvPr/>
        </p:nvSpPr>
        <p:spPr>
          <a:xfrm>
            <a:off x="1252728" y="6355080"/>
            <a:ext cx="6446520" cy="10972"/>
          </a:xfrm>
          <a:prstGeom prst="rect">
            <a:avLst/>
          </a:prstGeom>
          <a:solidFill>
            <a:srgbClr val="E4E4E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TextBox 30"/>
          <p:cNvSpPr txBox="1"/>
          <p:nvPr/>
        </p:nvSpPr>
        <p:spPr>
          <a:xfrm>
            <a:off x="1252728" y="6501384"/>
            <a:ext cx="173736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1050" b="1">
                <a:solidFill>
                  <a:srgbClr val="8A8A8A"/>
                </a:solidFill>
                <a:latin typeface="Noto Sans KR"/>
              </a:rPr>
              <a:t>주소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3035808" y="6483096"/>
            <a:ext cx="4663440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1200" b="1">
                <a:solidFill>
                  <a:srgbClr val="191919"/>
                </a:solidFill>
                <a:latin typeface="Noto Sans KR"/>
              </a:rPr>
              <a:t>경기도 성남시 분당구 정자일로 80번지</a:t>
            </a:r>
          </a:p>
        </p:txBody>
      </p:sp>
      <p:sp>
        <p:nvSpPr>
          <p:cNvPr id="33" name="Rectangle 32"/>
          <p:cNvSpPr/>
          <p:nvPr/>
        </p:nvSpPr>
        <p:spPr>
          <a:xfrm>
            <a:off x="1252728" y="6885432"/>
            <a:ext cx="6446520" cy="10972"/>
          </a:xfrm>
          <a:prstGeom prst="rect">
            <a:avLst/>
          </a:prstGeom>
          <a:solidFill>
            <a:srgbClr val="E4E4E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4" name="TextBox 33"/>
          <p:cNvSpPr txBox="1"/>
          <p:nvPr/>
        </p:nvSpPr>
        <p:spPr>
          <a:xfrm>
            <a:off x="1252728" y="7031736"/>
            <a:ext cx="173736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1050" b="1">
                <a:solidFill>
                  <a:srgbClr val="8A8A8A"/>
                </a:solidFill>
                <a:latin typeface="Noto Sans KR"/>
              </a:rPr>
              <a:t>연락처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3035808" y="7013448"/>
            <a:ext cx="4663440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1200" b="1">
                <a:solidFill>
                  <a:srgbClr val="191919"/>
                </a:solidFill>
                <a:latin typeface="Noto Sans KR"/>
              </a:rPr>
              <a:t>031-8015-0978  ·  idc@idc.kr</a:t>
            </a:r>
          </a:p>
        </p:txBody>
      </p:sp>
      <p:sp>
        <p:nvSpPr>
          <p:cNvPr id="36" name="Rectangle 35"/>
          <p:cNvSpPr/>
          <p:nvPr/>
        </p:nvSpPr>
        <p:spPr>
          <a:xfrm>
            <a:off x="1252728" y="7415783"/>
            <a:ext cx="6446520" cy="10972"/>
          </a:xfrm>
          <a:prstGeom prst="rect">
            <a:avLst/>
          </a:prstGeom>
          <a:solidFill>
            <a:srgbClr val="E4E4E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7" name="Rectangle 36"/>
          <p:cNvSpPr/>
          <p:nvPr/>
        </p:nvSpPr>
        <p:spPr>
          <a:xfrm>
            <a:off x="8732520" y="3099816"/>
            <a:ext cx="2788920" cy="2212848"/>
          </a:xfrm>
          <a:prstGeom prst="rect">
            <a:avLst/>
          </a:prstGeom>
          <a:solidFill>
            <a:srgbClr val="F6F6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8" name="Picture 37" descr="sta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06840" y="3346704"/>
            <a:ext cx="402336" cy="402336"/>
          </a:xfrm>
          <a:prstGeom prst="rect">
            <a:avLst/>
          </a:prstGeom>
        </p:spPr>
      </p:pic>
      <p:sp>
        <p:nvSpPr>
          <p:cNvPr id="39" name="TextBox 38"/>
          <p:cNvSpPr txBox="1"/>
          <p:nvPr/>
        </p:nvSpPr>
        <p:spPr>
          <a:xfrm>
            <a:off x="9006840" y="3858768"/>
            <a:ext cx="22860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900" b="1" spc="220">
                <a:solidFill>
                  <a:srgbClr val="8A8A8A"/>
                </a:solidFill>
                <a:latin typeface="Noto Sans KR"/>
              </a:rPr>
              <a:t>SINCE 2007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9006840" y="4133087"/>
            <a:ext cx="2286000" cy="8229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4000" b="1">
                <a:solidFill>
                  <a:srgbClr val="191919"/>
                </a:solidFill>
                <a:latin typeface="Noto Sans KR"/>
              </a:rPr>
              <a:t>19</a:t>
            </a:r>
            <a:r>
              <a:rPr sz="1400" b="1">
                <a:solidFill>
                  <a:srgbClr val="191919"/>
                </a:solidFill>
                <a:latin typeface="Noto Sans KR"/>
              </a:rPr>
              <a:t>년차</a:t>
            </a:r>
          </a:p>
        </p:txBody>
      </p:sp>
      <p:sp>
        <p:nvSpPr>
          <p:cNvPr id="41" name="Rectangle 40"/>
          <p:cNvSpPr/>
          <p:nvPr/>
        </p:nvSpPr>
        <p:spPr>
          <a:xfrm>
            <a:off x="8732520" y="5532120"/>
            <a:ext cx="2788920" cy="1792224"/>
          </a:xfrm>
          <a:prstGeom prst="rect">
            <a:avLst/>
          </a:prstGeom>
          <a:solidFill>
            <a:srgbClr val="19191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2" name="Picture 41" descr="peopl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06840" y="5760720"/>
            <a:ext cx="402336" cy="402336"/>
          </a:xfrm>
          <a:prstGeom prst="rect">
            <a:avLst/>
          </a:prstGeom>
        </p:spPr>
      </p:pic>
      <p:sp>
        <p:nvSpPr>
          <p:cNvPr id="43" name="TextBox 42"/>
          <p:cNvSpPr txBox="1"/>
          <p:nvPr/>
        </p:nvSpPr>
        <p:spPr>
          <a:xfrm>
            <a:off x="9006840" y="6291072"/>
            <a:ext cx="22860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1300" b="1">
                <a:solidFill>
                  <a:srgbClr val="FFE86B"/>
                </a:solidFill>
                <a:latin typeface="Noto Sans KR"/>
              </a:rPr>
              <a:t>100% 정직원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9006840" y="6601968"/>
            <a:ext cx="2377440" cy="5486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50000"/>
              </a:lnSpc>
            </a:pPr>
            <a:r>
              <a:rPr sz="1000" b="0">
                <a:solidFill>
                  <a:srgbClr val="C9C9C9"/>
                </a:solidFill>
                <a:latin typeface="Noto Sans KR"/>
              </a:rPr>
              <a:t>외주 없이 전원 정직원</a:t>
            </a:r>
          </a:p>
          <a:p>
            <a:pPr algn="l">
              <a:lnSpc>
                <a:spcPct val="150000"/>
              </a:lnSpc>
            </a:pPr>
            <a:r>
              <a:rPr sz="1000" b="0">
                <a:solidFill>
                  <a:srgbClr val="C9C9C9"/>
                </a:solidFill>
                <a:latin typeface="Noto Sans KR"/>
              </a:rPr>
              <a:t>안정적인 유지보수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1252728" y="8233257"/>
            <a:ext cx="5486400" cy="23774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800" b="0" spc="160">
                <a:solidFill>
                  <a:srgbClr val="BBBBBB"/>
                </a:solidFill>
                <a:latin typeface="Noto Sans KR"/>
              </a:rPr>
              <a:t>IDC.KR  ·  COMPANY PROFILE 2026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8708745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84048" cy="8708745"/>
          </a:xfrm>
          <a:prstGeom prst="rect">
            <a:avLst/>
          </a:prstGeom>
          <a:solidFill>
            <a:srgbClr val="19191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 rot="16200000">
            <a:off x="-1143000" y="6651345"/>
            <a:ext cx="2743200" cy="2926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ctr"/>
            <a:r>
              <a:rPr sz="850" spc="170">
                <a:solidFill>
                  <a:srgbClr val="8E8E8E"/>
                </a:solidFill>
                <a:latin typeface="Noto Sans KR"/>
              </a:rPr>
              <a:t>IDC.KR   ·   04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52728" y="530352"/>
            <a:ext cx="8778240" cy="10515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4400" b="1" spc="-140">
                <a:solidFill>
                  <a:srgbClr val="191919"/>
                </a:solidFill>
                <a:latin typeface="Noto Sans KR"/>
              </a:rPr>
              <a:t>About IDC.KR</a:t>
            </a:r>
          </a:p>
        </p:txBody>
      </p:sp>
      <p:sp>
        <p:nvSpPr>
          <p:cNvPr id="6" name="Rectangle 5"/>
          <p:cNvSpPr/>
          <p:nvPr/>
        </p:nvSpPr>
        <p:spPr>
          <a:xfrm>
            <a:off x="9082735" y="859536"/>
            <a:ext cx="566928" cy="20116"/>
          </a:xfrm>
          <a:prstGeom prst="rect">
            <a:avLst/>
          </a:prstGeom>
          <a:solidFill>
            <a:srgbClr val="19191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9814255" y="713232"/>
            <a:ext cx="1600200" cy="32918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30000"/>
              </a:lnSpc>
            </a:pPr>
            <a:r>
              <a:rPr sz="1250" b="1">
                <a:solidFill>
                  <a:srgbClr val="191919"/>
                </a:solidFill>
                <a:latin typeface="Noto Sans KR"/>
              </a:rPr>
              <a:t>IDC.KR 소개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52728" y="1645920"/>
            <a:ext cx="10161727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1600" b="1">
                <a:solidFill>
                  <a:srgbClr val="191919"/>
                </a:solidFill>
                <a:latin typeface="Noto Sans KR"/>
              </a:rPr>
              <a:t>19년간 한결같이</a:t>
            </a:r>
          </a:p>
        </p:txBody>
      </p:sp>
      <p:sp>
        <p:nvSpPr>
          <p:cNvPr id="9" name="Rectangle 8"/>
          <p:cNvSpPr/>
          <p:nvPr/>
        </p:nvSpPr>
        <p:spPr>
          <a:xfrm>
            <a:off x="1188719" y="2151888"/>
            <a:ext cx="2798064" cy="97536"/>
          </a:xfrm>
          <a:prstGeom prst="rect">
            <a:avLst/>
          </a:prstGeom>
          <a:solidFill>
            <a:srgbClr val="FFE86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1252728" y="2029968"/>
            <a:ext cx="10161727" cy="3048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1600" b="1">
                <a:solidFill>
                  <a:srgbClr val="191919"/>
                </a:solidFill>
                <a:latin typeface="Noto Sans KR"/>
              </a:rPr>
              <a:t>고객 관점의 워드프레스 제작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252728" y="2468880"/>
            <a:ext cx="10161727" cy="31089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50000"/>
              </a:lnSpc>
            </a:pPr>
            <a:r>
              <a:rPr sz="1150" b="0">
                <a:solidFill>
                  <a:srgbClr val="555555"/>
                </a:solidFill>
                <a:latin typeface="Noto Sans KR"/>
              </a:rPr>
              <a:t>AI 시대에도 합리적인 사용자 경험을 끊임없이 제시하고 있습니다.</a:t>
            </a:r>
          </a:p>
        </p:txBody>
      </p:sp>
      <p:sp>
        <p:nvSpPr>
          <p:cNvPr id="12" name="Rectangle 11"/>
          <p:cNvSpPr/>
          <p:nvPr/>
        </p:nvSpPr>
        <p:spPr>
          <a:xfrm>
            <a:off x="1252728" y="3154680"/>
            <a:ext cx="2334691" cy="1810512"/>
          </a:xfrm>
          <a:prstGeom prst="rect">
            <a:avLst/>
          </a:prstGeom>
          <a:solidFill>
            <a:srgbClr val="19191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1527048" y="3364992"/>
            <a:ext cx="1877491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850" b="1" spc="220">
                <a:solidFill>
                  <a:srgbClr val="FFE86B"/>
                </a:solidFill>
                <a:latin typeface="Noto Sans KR"/>
              </a:rPr>
              <a:t>YEARS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527048" y="3675887"/>
            <a:ext cx="1877491" cy="8686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4800" b="1" spc="-120">
                <a:solidFill>
                  <a:srgbClr val="FFFFFF"/>
                </a:solidFill>
                <a:latin typeface="Noto Sans KR"/>
              </a:rPr>
              <a:t>19</a:t>
            </a:r>
            <a:r>
              <a:rPr sz="1600" b="1" spc="-120">
                <a:solidFill>
                  <a:srgbClr val="FFFFFF"/>
                </a:solidFill>
                <a:latin typeface="Noto Sans KR"/>
              </a:rPr>
              <a:t>년+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27048" y="4535424"/>
            <a:ext cx="1877491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1100" b="1">
                <a:solidFill>
                  <a:srgbClr val="C9C9C9"/>
                </a:solidFill>
                <a:latin typeface="Noto Sans KR"/>
              </a:rPr>
              <a:t>검증된 업력</a:t>
            </a:r>
          </a:p>
        </p:txBody>
      </p:sp>
      <p:sp>
        <p:nvSpPr>
          <p:cNvPr id="16" name="Rectangle 15"/>
          <p:cNvSpPr/>
          <p:nvPr/>
        </p:nvSpPr>
        <p:spPr>
          <a:xfrm>
            <a:off x="3861739" y="3154680"/>
            <a:ext cx="2334691" cy="1810512"/>
          </a:xfrm>
          <a:prstGeom prst="rect">
            <a:avLst/>
          </a:prstGeom>
          <a:solidFill>
            <a:srgbClr val="F6F6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4136059" y="3364992"/>
            <a:ext cx="1877491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850" b="1" spc="220">
                <a:solidFill>
                  <a:srgbClr val="8A8A8A"/>
                </a:solidFill>
                <a:latin typeface="Noto Sans KR"/>
              </a:rPr>
              <a:t>PROJECTS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136059" y="3675887"/>
            <a:ext cx="1877491" cy="8686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4800" b="1" spc="-120">
                <a:solidFill>
                  <a:srgbClr val="191919"/>
                </a:solidFill>
                <a:latin typeface="Noto Sans KR"/>
              </a:rPr>
              <a:t>500</a:t>
            </a:r>
            <a:r>
              <a:rPr sz="1600" b="1" spc="-120">
                <a:solidFill>
                  <a:srgbClr val="191919"/>
                </a:solidFill>
                <a:latin typeface="Noto Sans KR"/>
              </a:rPr>
              <a:t>+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136059" y="4535424"/>
            <a:ext cx="1877491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1100" b="1">
                <a:solidFill>
                  <a:srgbClr val="555555"/>
                </a:solidFill>
                <a:latin typeface="Noto Sans KR"/>
              </a:rPr>
              <a:t>완료 실적</a:t>
            </a:r>
          </a:p>
        </p:txBody>
      </p:sp>
      <p:sp>
        <p:nvSpPr>
          <p:cNvPr id="20" name="Rectangle 19"/>
          <p:cNvSpPr/>
          <p:nvPr/>
        </p:nvSpPr>
        <p:spPr>
          <a:xfrm>
            <a:off x="6470751" y="3154680"/>
            <a:ext cx="2334691" cy="1810512"/>
          </a:xfrm>
          <a:prstGeom prst="rect">
            <a:avLst/>
          </a:prstGeom>
          <a:solidFill>
            <a:srgbClr val="19191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6745071" y="3364992"/>
            <a:ext cx="1877491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850" b="1" spc="220">
                <a:solidFill>
                  <a:srgbClr val="FFE86B"/>
                </a:solidFill>
                <a:latin typeface="Noto Sans KR"/>
              </a:rPr>
              <a:t>EMPLOYEES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6745071" y="3675887"/>
            <a:ext cx="1877491" cy="8686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4800" b="1" spc="-120">
                <a:solidFill>
                  <a:srgbClr val="FFFFFF"/>
                </a:solidFill>
                <a:latin typeface="Noto Sans KR"/>
              </a:rPr>
              <a:t>12</a:t>
            </a:r>
            <a:r>
              <a:rPr sz="1600" b="1" spc="-120">
                <a:solidFill>
                  <a:srgbClr val="FFFFFF"/>
                </a:solidFill>
                <a:latin typeface="Noto Sans KR"/>
              </a:rPr>
              <a:t>명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745071" y="4535424"/>
            <a:ext cx="1877491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1100" b="1">
                <a:solidFill>
                  <a:srgbClr val="C9C9C9"/>
                </a:solidFill>
                <a:latin typeface="Noto Sans KR"/>
              </a:rPr>
              <a:t>전문 인력</a:t>
            </a:r>
          </a:p>
        </p:txBody>
      </p:sp>
      <p:sp>
        <p:nvSpPr>
          <p:cNvPr id="24" name="Rectangle 23"/>
          <p:cNvSpPr/>
          <p:nvPr/>
        </p:nvSpPr>
        <p:spPr>
          <a:xfrm>
            <a:off x="9079763" y="3154680"/>
            <a:ext cx="2334691" cy="1810512"/>
          </a:xfrm>
          <a:prstGeom prst="rect">
            <a:avLst/>
          </a:prstGeom>
          <a:solidFill>
            <a:srgbClr val="F6F6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9354083" y="3364992"/>
            <a:ext cx="1877491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850" b="1" spc="220">
                <a:solidFill>
                  <a:srgbClr val="8A8A8A"/>
                </a:solidFill>
                <a:latin typeface="Noto Sans KR"/>
              </a:rPr>
              <a:t>SATISFACTION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9354083" y="3675887"/>
            <a:ext cx="1877491" cy="8686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4800" b="1" spc="-120">
                <a:solidFill>
                  <a:srgbClr val="191919"/>
                </a:solidFill>
                <a:latin typeface="Noto Sans KR"/>
              </a:rPr>
              <a:t>98</a:t>
            </a:r>
            <a:r>
              <a:rPr sz="1600" b="1" spc="-120">
                <a:solidFill>
                  <a:srgbClr val="191919"/>
                </a:solidFill>
                <a:latin typeface="Noto Sans KR"/>
              </a:rPr>
              <a:t>%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9354083" y="4535424"/>
            <a:ext cx="1877491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1100" b="1">
                <a:solidFill>
                  <a:srgbClr val="555555"/>
                </a:solidFill>
                <a:latin typeface="Noto Sans KR"/>
              </a:rPr>
              <a:t>고객 만족</a:t>
            </a:r>
          </a:p>
        </p:txBody>
      </p:sp>
      <p:sp>
        <p:nvSpPr>
          <p:cNvPr id="28" name="Rectangle 27"/>
          <p:cNvSpPr/>
          <p:nvPr/>
        </p:nvSpPr>
        <p:spPr>
          <a:xfrm>
            <a:off x="1252728" y="5358384"/>
            <a:ext cx="3204362" cy="2011680"/>
          </a:xfrm>
          <a:prstGeom prst="rect">
            <a:avLst/>
          </a:prstGeom>
          <a:solidFill>
            <a:srgbClr val="19191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29" name="Picture 28" descr="sta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63624" y="5614416"/>
            <a:ext cx="603504" cy="603504"/>
          </a:xfrm>
          <a:prstGeom prst="rect">
            <a:avLst/>
          </a:prstGeom>
        </p:spPr>
      </p:pic>
      <p:sp>
        <p:nvSpPr>
          <p:cNvPr id="30" name="TextBox 29"/>
          <p:cNvSpPr txBox="1"/>
          <p:nvPr/>
        </p:nvSpPr>
        <p:spPr>
          <a:xfrm>
            <a:off x="1563624" y="6400800"/>
            <a:ext cx="2582570" cy="31089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1400" b="1">
                <a:solidFill>
                  <a:srgbClr val="FFFFFF"/>
                </a:solidFill>
                <a:latin typeface="Noto Sans KR"/>
              </a:rPr>
              <a:t>19년 단일 분야 집중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1563624" y="6784848"/>
            <a:ext cx="2582570" cy="51206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55000"/>
              </a:lnSpc>
            </a:pPr>
            <a:r>
              <a:rPr sz="1050" b="0">
                <a:solidFill>
                  <a:srgbClr val="C9C9C9"/>
                </a:solidFill>
                <a:latin typeface="Noto Sans KR"/>
              </a:rPr>
              <a:t>2007년 창립 이래 홈페이지 제작만 해왔습니다. 유행 따라 업종을 바꾸지 않았습니다.</a:t>
            </a:r>
          </a:p>
        </p:txBody>
      </p:sp>
      <p:sp>
        <p:nvSpPr>
          <p:cNvPr id="32" name="Rectangle 31"/>
          <p:cNvSpPr/>
          <p:nvPr/>
        </p:nvSpPr>
        <p:spPr>
          <a:xfrm>
            <a:off x="4731410" y="5358384"/>
            <a:ext cx="3204362" cy="2011680"/>
          </a:xfrm>
          <a:prstGeom prst="rect">
            <a:avLst/>
          </a:prstGeom>
          <a:solidFill>
            <a:srgbClr val="F6F6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3" name="Picture 32" descr="peopl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42306" y="5614416"/>
            <a:ext cx="603504" cy="603504"/>
          </a:xfrm>
          <a:prstGeom prst="rect">
            <a:avLst/>
          </a:prstGeom>
        </p:spPr>
      </p:pic>
      <p:sp>
        <p:nvSpPr>
          <p:cNvPr id="34" name="TextBox 33"/>
          <p:cNvSpPr txBox="1"/>
          <p:nvPr/>
        </p:nvSpPr>
        <p:spPr>
          <a:xfrm>
            <a:off x="5042306" y="6400800"/>
            <a:ext cx="2582570" cy="31089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1400" b="1">
                <a:solidFill>
                  <a:srgbClr val="191919"/>
                </a:solidFill>
                <a:latin typeface="Noto Sans KR"/>
              </a:rPr>
              <a:t>100% 정직원 조직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5042306" y="6784848"/>
            <a:ext cx="2582570" cy="51206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55000"/>
              </a:lnSpc>
            </a:pPr>
            <a:r>
              <a:rPr sz="1050" b="0">
                <a:solidFill>
                  <a:srgbClr val="555555"/>
                </a:solidFill>
                <a:latin typeface="Noto Sans KR"/>
              </a:rPr>
              <a:t>외주 없이 전원 정직원입니다. 담당자가 바뀌지 않아 유지보수가 끊기지 않습니다.</a:t>
            </a:r>
          </a:p>
        </p:txBody>
      </p:sp>
      <p:sp>
        <p:nvSpPr>
          <p:cNvPr id="36" name="Rectangle 35"/>
          <p:cNvSpPr/>
          <p:nvPr/>
        </p:nvSpPr>
        <p:spPr>
          <a:xfrm>
            <a:off x="8210092" y="5358384"/>
            <a:ext cx="3204362" cy="2011680"/>
          </a:xfrm>
          <a:prstGeom prst="rect">
            <a:avLst/>
          </a:prstGeom>
          <a:solidFill>
            <a:srgbClr val="19191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7" name="Picture 36" descr="check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20988" y="5614416"/>
            <a:ext cx="603504" cy="603504"/>
          </a:xfrm>
          <a:prstGeom prst="rect">
            <a:avLst/>
          </a:prstGeom>
        </p:spPr>
      </p:pic>
      <p:sp>
        <p:nvSpPr>
          <p:cNvPr id="38" name="TextBox 37"/>
          <p:cNvSpPr txBox="1"/>
          <p:nvPr/>
        </p:nvSpPr>
        <p:spPr>
          <a:xfrm>
            <a:off x="8520988" y="6400800"/>
            <a:ext cx="2582570" cy="31089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1400" b="1">
                <a:solidFill>
                  <a:srgbClr val="FFFFFF"/>
                </a:solidFill>
                <a:latin typeface="Noto Sans KR"/>
              </a:rPr>
              <a:t>정찰제 · 추가비용 0원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8520988" y="6784848"/>
            <a:ext cx="2582570" cy="51206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55000"/>
              </a:lnSpc>
            </a:pPr>
            <a:r>
              <a:rPr sz="1050" b="0">
                <a:solidFill>
                  <a:srgbClr val="C9C9C9"/>
                </a:solidFill>
                <a:latin typeface="Noto Sans KR"/>
              </a:rPr>
              <a:t>견적 협상이 없습니다. 표에 적힌 금액이 실제 금액입니다.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1252728" y="8233257"/>
            <a:ext cx="5486400" cy="23774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800" b="0" spc="160">
                <a:solidFill>
                  <a:srgbClr val="BBBBBB"/>
                </a:solidFill>
                <a:latin typeface="Noto Sans KR"/>
              </a:rPr>
              <a:t>IDC.KR  ·  COMPANY PROFILE 2026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8708745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84048" cy="8708745"/>
          </a:xfrm>
          <a:prstGeom prst="rect">
            <a:avLst/>
          </a:prstGeom>
          <a:solidFill>
            <a:srgbClr val="19191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 rot="16200000">
            <a:off x="-1143000" y="6651345"/>
            <a:ext cx="2743200" cy="2926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ctr"/>
            <a:r>
              <a:rPr sz="850" spc="170">
                <a:solidFill>
                  <a:srgbClr val="8E8E8E"/>
                </a:solidFill>
                <a:latin typeface="Noto Sans KR"/>
              </a:rPr>
              <a:t>IDC.KR   ·   05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52728" y="530352"/>
            <a:ext cx="8778240" cy="10515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4400" b="1" spc="-140">
                <a:solidFill>
                  <a:srgbClr val="191919"/>
                </a:solidFill>
                <a:latin typeface="Noto Sans KR"/>
              </a:rPr>
              <a:t>Why IDC.KR</a:t>
            </a:r>
          </a:p>
        </p:txBody>
      </p:sp>
      <p:sp>
        <p:nvSpPr>
          <p:cNvPr id="6" name="Rectangle 5"/>
          <p:cNvSpPr/>
          <p:nvPr/>
        </p:nvSpPr>
        <p:spPr>
          <a:xfrm>
            <a:off x="9082735" y="859536"/>
            <a:ext cx="566928" cy="20116"/>
          </a:xfrm>
          <a:prstGeom prst="rect">
            <a:avLst/>
          </a:prstGeom>
          <a:solidFill>
            <a:srgbClr val="19191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9814255" y="713232"/>
            <a:ext cx="1600200" cy="32918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30000"/>
              </a:lnSpc>
            </a:pPr>
            <a:r>
              <a:rPr sz="1250" b="1">
                <a:solidFill>
                  <a:srgbClr val="191919"/>
                </a:solidFill>
                <a:latin typeface="Noto Sans KR"/>
              </a:rPr>
              <a:t>선택 이유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52728" y="1645920"/>
            <a:ext cx="10161727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1600" b="1">
                <a:solidFill>
                  <a:srgbClr val="191919"/>
                </a:solidFill>
                <a:latin typeface="Noto Sans KR"/>
              </a:rPr>
              <a:t>홈페이지 제작업체 선정 시</a:t>
            </a:r>
          </a:p>
        </p:txBody>
      </p:sp>
      <p:sp>
        <p:nvSpPr>
          <p:cNvPr id="9" name="Rectangle 8"/>
          <p:cNvSpPr/>
          <p:nvPr/>
        </p:nvSpPr>
        <p:spPr>
          <a:xfrm>
            <a:off x="1188719" y="2151888"/>
            <a:ext cx="2720847" cy="97536"/>
          </a:xfrm>
          <a:prstGeom prst="rect">
            <a:avLst/>
          </a:prstGeom>
          <a:solidFill>
            <a:srgbClr val="FFE86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1252728" y="2029968"/>
            <a:ext cx="10161727" cy="3048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1600" b="1">
                <a:solidFill>
                  <a:srgbClr val="191919"/>
                </a:solidFill>
                <a:latin typeface="Noto Sans KR"/>
              </a:rPr>
              <a:t>다음 5가지를 꼭 확인하세요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252728" y="2468880"/>
            <a:ext cx="10161727" cy="31089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50000"/>
              </a:lnSpc>
            </a:pPr>
            <a:r>
              <a:rPr sz="1150" b="0">
                <a:solidFill>
                  <a:srgbClr val="555555"/>
                </a:solidFill>
                <a:latin typeface="Noto Sans KR"/>
              </a:rPr>
              <a:t>IDC.KR은 19년의 노하우로 아래 5가지 모두를 기본 제공합니다.</a:t>
            </a:r>
          </a:p>
        </p:txBody>
      </p:sp>
      <p:pic>
        <p:nvPicPr>
          <p:cNvPr id="12" name="Picture 11" descr="co1.jpg"/>
          <p:cNvPicPr>
            <a:picLocks noChangeAspect="1"/>
          </p:cNvPicPr>
          <p:nvPr/>
        </p:nvPicPr>
        <p:blipFill>
          <a:blip r:embed="rId2"/>
          <a:srcRect t="1758" b="20215"/>
          <a:stretch>
            <a:fillRect/>
          </a:stretch>
        </p:blipFill>
        <p:spPr>
          <a:xfrm>
            <a:off x="1252728" y="3218688"/>
            <a:ext cx="3204362" cy="1783080"/>
          </a:xfrm>
          <a:prstGeom prst="rect">
            <a:avLst/>
          </a:prstGeom>
        </p:spPr>
      </p:pic>
      <p:sp>
        <p:nvSpPr>
          <p:cNvPr id="13" name="Rectangle 12"/>
          <p:cNvSpPr/>
          <p:nvPr/>
        </p:nvSpPr>
        <p:spPr>
          <a:xfrm>
            <a:off x="1252728" y="3218688"/>
            <a:ext cx="3204362" cy="1783080"/>
          </a:xfrm>
          <a:prstGeom prst="rect">
            <a:avLst/>
          </a:prstGeom>
          <a:noFill/>
          <a:ln w="9525">
            <a:solidFill>
              <a:srgbClr val="E8E8E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Rectangle 13"/>
          <p:cNvSpPr/>
          <p:nvPr/>
        </p:nvSpPr>
        <p:spPr>
          <a:xfrm>
            <a:off x="1252728" y="3218688"/>
            <a:ext cx="603504" cy="420624"/>
          </a:xfrm>
          <a:prstGeom prst="rect">
            <a:avLst/>
          </a:prstGeom>
          <a:solidFill>
            <a:srgbClr val="FFE86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1252728" y="3282696"/>
            <a:ext cx="603504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30000"/>
              </a:lnSpc>
            </a:pPr>
            <a:r>
              <a:rPr sz="1300" b="1">
                <a:solidFill>
                  <a:srgbClr val="191919"/>
                </a:solidFill>
                <a:latin typeface="Noto Sans KR"/>
              </a:rPr>
              <a:t>01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252728" y="5138928"/>
            <a:ext cx="3112922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1400" b="1">
                <a:solidFill>
                  <a:srgbClr val="191919"/>
                </a:solidFill>
                <a:latin typeface="Noto Sans KR"/>
              </a:rPr>
              <a:t>19년 검증된 전문 업력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52728" y="5559552"/>
            <a:ext cx="3067202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60000"/>
              </a:lnSpc>
            </a:pPr>
            <a:r>
              <a:rPr sz="1050" b="0">
                <a:solidFill>
                  <a:srgbClr val="555555"/>
                </a:solidFill>
                <a:latin typeface="Noto Sans KR"/>
              </a:rPr>
              <a:t>2007년 창립 이래 홈페이지 제작만 전문으로 하는 단일 사업 집중형 웹에이전시입니다.</a:t>
            </a:r>
          </a:p>
        </p:txBody>
      </p:sp>
      <p:pic>
        <p:nvPicPr>
          <p:cNvPr id="18" name="Picture 17" descr="car1.jpg"/>
          <p:cNvPicPr>
            <a:picLocks noChangeAspect="1"/>
          </p:cNvPicPr>
          <p:nvPr/>
        </p:nvPicPr>
        <p:blipFill>
          <a:blip r:embed="rId3"/>
          <a:srcRect t="1758" b="20215"/>
          <a:stretch>
            <a:fillRect/>
          </a:stretch>
        </p:blipFill>
        <p:spPr>
          <a:xfrm>
            <a:off x="4731410" y="3218688"/>
            <a:ext cx="3204362" cy="1783080"/>
          </a:xfrm>
          <a:prstGeom prst="rect">
            <a:avLst/>
          </a:prstGeom>
        </p:spPr>
      </p:pic>
      <p:sp>
        <p:nvSpPr>
          <p:cNvPr id="19" name="Rectangle 18"/>
          <p:cNvSpPr/>
          <p:nvPr/>
        </p:nvSpPr>
        <p:spPr>
          <a:xfrm>
            <a:off x="4731410" y="3218688"/>
            <a:ext cx="3204362" cy="1783080"/>
          </a:xfrm>
          <a:prstGeom prst="rect">
            <a:avLst/>
          </a:prstGeom>
          <a:noFill/>
          <a:ln w="9525">
            <a:solidFill>
              <a:srgbClr val="E8E8E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Rectangle 19"/>
          <p:cNvSpPr/>
          <p:nvPr/>
        </p:nvSpPr>
        <p:spPr>
          <a:xfrm>
            <a:off x="4731410" y="3218688"/>
            <a:ext cx="603504" cy="420624"/>
          </a:xfrm>
          <a:prstGeom prst="rect">
            <a:avLst/>
          </a:prstGeom>
          <a:solidFill>
            <a:srgbClr val="FFE86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4731410" y="3282696"/>
            <a:ext cx="603504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30000"/>
              </a:lnSpc>
            </a:pPr>
            <a:r>
              <a:rPr sz="1300" b="1">
                <a:solidFill>
                  <a:srgbClr val="191919"/>
                </a:solidFill>
                <a:latin typeface="Noto Sans KR"/>
              </a:rPr>
              <a:t>02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4731410" y="5138928"/>
            <a:ext cx="3112922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1400" b="1">
                <a:solidFill>
                  <a:srgbClr val="191919"/>
                </a:solidFill>
                <a:latin typeface="Noto Sans KR"/>
              </a:rPr>
              <a:t>참고 URL 1개로 제작 완성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4731410" y="5559552"/>
            <a:ext cx="3067202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60000"/>
              </a:lnSpc>
            </a:pPr>
            <a:r>
              <a:rPr sz="1050" b="0">
                <a:solidFill>
                  <a:srgbClr val="555555"/>
                </a:solidFill>
                <a:latin typeface="Noto Sans KR"/>
              </a:rPr>
              <a:t>마음에 드는 URL 하나만 주시면 비슷한 수준으로 제작합니다. 기획서가 없어도 됩니다.</a:t>
            </a:r>
          </a:p>
        </p:txBody>
      </p:sp>
      <p:pic>
        <p:nvPicPr>
          <p:cNvPr id="24" name="Picture 23" descr="gym1.jpg"/>
          <p:cNvPicPr>
            <a:picLocks noChangeAspect="1"/>
          </p:cNvPicPr>
          <p:nvPr/>
        </p:nvPicPr>
        <p:blipFill>
          <a:blip r:embed="rId4"/>
          <a:srcRect t="1758" b="20215"/>
          <a:stretch>
            <a:fillRect/>
          </a:stretch>
        </p:blipFill>
        <p:spPr>
          <a:xfrm>
            <a:off x="8210092" y="3218688"/>
            <a:ext cx="3204362" cy="1783080"/>
          </a:xfrm>
          <a:prstGeom prst="rect">
            <a:avLst/>
          </a:prstGeom>
        </p:spPr>
      </p:pic>
      <p:sp>
        <p:nvSpPr>
          <p:cNvPr id="25" name="Rectangle 24"/>
          <p:cNvSpPr/>
          <p:nvPr/>
        </p:nvSpPr>
        <p:spPr>
          <a:xfrm>
            <a:off x="8210092" y="3218688"/>
            <a:ext cx="3204362" cy="1783080"/>
          </a:xfrm>
          <a:prstGeom prst="rect">
            <a:avLst/>
          </a:prstGeom>
          <a:noFill/>
          <a:ln w="9525">
            <a:solidFill>
              <a:srgbClr val="E8E8E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Rectangle 25"/>
          <p:cNvSpPr/>
          <p:nvPr/>
        </p:nvSpPr>
        <p:spPr>
          <a:xfrm>
            <a:off x="8210092" y="3218688"/>
            <a:ext cx="603504" cy="420624"/>
          </a:xfrm>
          <a:prstGeom prst="rect">
            <a:avLst/>
          </a:prstGeom>
          <a:solidFill>
            <a:srgbClr val="FFE86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8210092" y="3282696"/>
            <a:ext cx="603504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30000"/>
              </a:lnSpc>
            </a:pPr>
            <a:r>
              <a:rPr sz="1300" b="1">
                <a:solidFill>
                  <a:srgbClr val="191919"/>
                </a:solidFill>
                <a:latin typeface="Noto Sans KR"/>
              </a:rPr>
              <a:t>03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8210092" y="5138928"/>
            <a:ext cx="3112922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1400" b="1">
                <a:solidFill>
                  <a:srgbClr val="191919"/>
                </a:solidFill>
                <a:latin typeface="Noto Sans KR"/>
              </a:rPr>
              <a:t>추가비용 0원 · 15가지 혜택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8210092" y="5559552"/>
            <a:ext cx="3067202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60000"/>
              </a:lnSpc>
            </a:pPr>
            <a:r>
              <a:rPr sz="1050" b="0">
                <a:solidFill>
                  <a:srgbClr val="555555"/>
                </a:solidFill>
                <a:latin typeface="Noto Sans KR"/>
              </a:rPr>
              <a:t>다국어·SSL·SEO·AI챗봇 기본 포함. 개발비 추가 없이 모든 기능을 구현합니다.</a:t>
            </a:r>
          </a:p>
        </p:txBody>
      </p:sp>
      <p:sp>
        <p:nvSpPr>
          <p:cNvPr id="30" name="Rectangle 29"/>
          <p:cNvSpPr/>
          <p:nvPr/>
        </p:nvSpPr>
        <p:spPr>
          <a:xfrm>
            <a:off x="1252728" y="6766560"/>
            <a:ext cx="5074920" cy="1078992"/>
          </a:xfrm>
          <a:prstGeom prst="rect">
            <a:avLst/>
          </a:prstGeom>
          <a:solidFill>
            <a:srgbClr val="F6F6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Rectangle 30"/>
          <p:cNvSpPr/>
          <p:nvPr/>
        </p:nvSpPr>
        <p:spPr>
          <a:xfrm>
            <a:off x="1252728" y="6766560"/>
            <a:ext cx="566928" cy="1078992"/>
          </a:xfrm>
          <a:prstGeom prst="rect">
            <a:avLst/>
          </a:prstGeom>
          <a:solidFill>
            <a:srgbClr val="19191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2" name="Picture 31" descr="gear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35024" y="6967728"/>
            <a:ext cx="402336" cy="402336"/>
          </a:xfrm>
          <a:prstGeom prst="rect">
            <a:avLst/>
          </a:prstGeom>
        </p:spPr>
      </p:pic>
      <p:sp>
        <p:nvSpPr>
          <p:cNvPr id="33" name="TextBox 32"/>
          <p:cNvSpPr txBox="1"/>
          <p:nvPr/>
        </p:nvSpPr>
        <p:spPr>
          <a:xfrm>
            <a:off x="2075688" y="7004304"/>
            <a:ext cx="4114800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1250" b="1">
                <a:solidFill>
                  <a:srgbClr val="191919"/>
                </a:solidFill>
                <a:latin typeface="Noto Sans KR"/>
              </a:rPr>
              <a:t>2년 무료 유지보수 · 호스팅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2075688" y="7333488"/>
            <a:ext cx="411480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50000"/>
              </a:lnSpc>
            </a:pPr>
            <a:r>
              <a:rPr sz="1050" b="0">
                <a:solidFill>
                  <a:srgbClr val="555555"/>
                </a:solidFill>
                <a:latin typeface="Noto Sans KR"/>
              </a:rPr>
              <a:t>구매형 선택 시 2년 호스팅 무료, 무료 수정 관리 제공.</a:t>
            </a:r>
          </a:p>
        </p:txBody>
      </p:sp>
      <p:sp>
        <p:nvSpPr>
          <p:cNvPr id="35" name="Rectangle 34"/>
          <p:cNvSpPr/>
          <p:nvPr/>
        </p:nvSpPr>
        <p:spPr>
          <a:xfrm>
            <a:off x="6647688" y="6766560"/>
            <a:ext cx="5074920" cy="1078992"/>
          </a:xfrm>
          <a:prstGeom prst="rect">
            <a:avLst/>
          </a:prstGeom>
          <a:solidFill>
            <a:srgbClr val="F6F6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6" name="Rectangle 35"/>
          <p:cNvSpPr/>
          <p:nvPr/>
        </p:nvSpPr>
        <p:spPr>
          <a:xfrm>
            <a:off x="6647688" y="6766560"/>
            <a:ext cx="566928" cy="1078992"/>
          </a:xfrm>
          <a:prstGeom prst="rect">
            <a:avLst/>
          </a:prstGeom>
          <a:solidFill>
            <a:srgbClr val="19191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7" name="Picture 36" descr="bot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729983" y="6967728"/>
            <a:ext cx="402336" cy="402336"/>
          </a:xfrm>
          <a:prstGeom prst="rect">
            <a:avLst/>
          </a:prstGeom>
        </p:spPr>
      </p:pic>
      <p:sp>
        <p:nvSpPr>
          <p:cNvPr id="38" name="TextBox 37"/>
          <p:cNvSpPr txBox="1"/>
          <p:nvPr/>
        </p:nvSpPr>
        <p:spPr>
          <a:xfrm>
            <a:off x="7470648" y="7004304"/>
            <a:ext cx="4114800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1250" b="1">
                <a:solidFill>
                  <a:srgbClr val="191919"/>
                </a:solidFill>
                <a:latin typeface="Noto Sans KR"/>
              </a:rPr>
              <a:t>AI 챗봇 무상 제공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7470648" y="7333488"/>
            <a:ext cx="411480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50000"/>
              </a:lnSpc>
            </a:pPr>
            <a:r>
              <a:rPr sz="1050" b="0">
                <a:solidFill>
                  <a:srgbClr val="555555"/>
                </a:solidFill>
                <a:latin typeface="Noto Sans KR"/>
              </a:rPr>
              <a:t>울티마 이상 선택 시 AI 챗봇 무상 제작. 24시간 자동 상담.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1252728" y="8233257"/>
            <a:ext cx="5486400" cy="23774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800" b="0" spc="160">
                <a:solidFill>
                  <a:srgbClr val="BBBBBB"/>
                </a:solidFill>
                <a:latin typeface="Noto Sans KR"/>
              </a:rPr>
              <a:t>IDC.KR  ·  COMPANY PROFILE 2026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8708745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84048" cy="8708745"/>
          </a:xfrm>
          <a:prstGeom prst="rect">
            <a:avLst/>
          </a:prstGeom>
          <a:solidFill>
            <a:srgbClr val="19191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 rot="16200000">
            <a:off x="-1143000" y="6651345"/>
            <a:ext cx="2743200" cy="2926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ctr"/>
            <a:r>
              <a:rPr sz="850" spc="170">
                <a:solidFill>
                  <a:srgbClr val="8E8E8E"/>
                </a:solidFill>
                <a:latin typeface="Noto Sans KR"/>
              </a:rPr>
              <a:t>IDC.KR   ·   06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52728" y="530352"/>
            <a:ext cx="8778240" cy="10515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4400" b="1" spc="-140">
                <a:solidFill>
                  <a:srgbClr val="191919"/>
                </a:solidFill>
                <a:latin typeface="Noto Sans KR"/>
              </a:rPr>
              <a:t>Portfolio (1/3)</a:t>
            </a:r>
          </a:p>
        </p:txBody>
      </p:sp>
      <p:sp>
        <p:nvSpPr>
          <p:cNvPr id="6" name="Rectangle 5"/>
          <p:cNvSpPr/>
          <p:nvPr/>
        </p:nvSpPr>
        <p:spPr>
          <a:xfrm>
            <a:off x="9082735" y="859536"/>
            <a:ext cx="566928" cy="20116"/>
          </a:xfrm>
          <a:prstGeom prst="rect">
            <a:avLst/>
          </a:prstGeom>
          <a:solidFill>
            <a:srgbClr val="19191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9814255" y="713232"/>
            <a:ext cx="1600200" cy="32918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30000"/>
              </a:lnSpc>
            </a:pPr>
            <a:r>
              <a:rPr sz="1250" b="1">
                <a:solidFill>
                  <a:srgbClr val="191919"/>
                </a:solidFill>
                <a:latin typeface="Noto Sans KR"/>
              </a:rPr>
              <a:t>제작 실적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52728" y="1645920"/>
            <a:ext cx="10161727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1600" b="1">
                <a:solidFill>
                  <a:srgbClr val="191919"/>
                </a:solidFill>
                <a:latin typeface="Noto Sans KR"/>
              </a:rPr>
              <a:t>IDC.KR이 직접 제작한</a:t>
            </a:r>
          </a:p>
        </p:txBody>
      </p:sp>
      <p:sp>
        <p:nvSpPr>
          <p:cNvPr id="9" name="Rectangle 8"/>
          <p:cNvSpPr/>
          <p:nvPr/>
        </p:nvSpPr>
        <p:spPr>
          <a:xfrm>
            <a:off x="1188719" y="2151888"/>
            <a:ext cx="2834639" cy="97536"/>
          </a:xfrm>
          <a:prstGeom prst="rect">
            <a:avLst/>
          </a:prstGeom>
          <a:solidFill>
            <a:srgbClr val="FFE86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1252728" y="2029968"/>
            <a:ext cx="10161727" cy="3048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1600" b="1">
                <a:solidFill>
                  <a:srgbClr val="191919"/>
                </a:solidFill>
                <a:latin typeface="Noto Sans KR"/>
              </a:rPr>
              <a:t>500여 개 홈페이지 제작 실적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252728" y="2468880"/>
            <a:ext cx="10161727" cy="31089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50000"/>
              </a:lnSpc>
            </a:pPr>
            <a:r>
              <a:rPr sz="1150" b="0">
                <a:solidFill>
                  <a:srgbClr val="555555"/>
                </a:solidFill>
                <a:latin typeface="Noto Sans KR"/>
              </a:rPr>
              <a:t>모든 사이트는 PC + 모바일 반응형으로 제작되며, 실제 운영 중인 화면입니다.</a:t>
            </a:r>
          </a:p>
        </p:txBody>
      </p:sp>
      <p:pic>
        <p:nvPicPr>
          <p:cNvPr id="12" name="Picture 11" descr="01_젠스타리테일.jpg"/>
          <p:cNvPicPr>
            <a:picLocks noChangeAspect="1"/>
          </p:cNvPicPr>
          <p:nvPr/>
        </p:nvPicPr>
        <p:blipFill>
          <a:blip r:embed="rId2"/>
          <a:srcRect t="2655" b="30535"/>
          <a:stretch>
            <a:fillRect/>
          </a:stretch>
        </p:blipFill>
        <p:spPr>
          <a:xfrm>
            <a:off x="1252728" y="3273552"/>
            <a:ext cx="3204362" cy="1783080"/>
          </a:xfrm>
          <a:prstGeom prst="rect">
            <a:avLst/>
          </a:prstGeom>
        </p:spPr>
      </p:pic>
      <p:sp>
        <p:nvSpPr>
          <p:cNvPr id="13" name="Rectangle 12"/>
          <p:cNvSpPr/>
          <p:nvPr/>
        </p:nvSpPr>
        <p:spPr>
          <a:xfrm>
            <a:off x="1252728" y="3273552"/>
            <a:ext cx="3204362" cy="1783080"/>
          </a:xfrm>
          <a:prstGeom prst="rect">
            <a:avLst/>
          </a:prstGeom>
          <a:noFill/>
          <a:ln w="9525">
            <a:solidFill>
              <a:srgbClr val="E2E2E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1252728" y="5157216"/>
            <a:ext cx="3204362" cy="23774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800" b="1" spc="220">
                <a:solidFill>
                  <a:srgbClr val="8A8A8A"/>
                </a:solidFill>
                <a:latin typeface="Noto Sans KR"/>
              </a:rPr>
              <a:t>RETAIL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252728" y="5358383"/>
            <a:ext cx="3204362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1200" b="1">
                <a:solidFill>
                  <a:srgbClr val="191919"/>
                </a:solidFill>
                <a:latin typeface="Noto Sans KR"/>
              </a:rPr>
              <a:t>젠스타리테일</a:t>
            </a:r>
          </a:p>
        </p:txBody>
      </p:sp>
      <p:pic>
        <p:nvPicPr>
          <p:cNvPr id="16" name="Picture 15" descr="02_에스앤씨이앤지.jpg"/>
          <p:cNvPicPr>
            <a:picLocks noChangeAspect="1"/>
          </p:cNvPicPr>
          <p:nvPr/>
        </p:nvPicPr>
        <p:blipFill>
          <a:blip r:embed="rId3"/>
          <a:srcRect t="2647" b="30438"/>
          <a:stretch>
            <a:fillRect/>
          </a:stretch>
        </p:blipFill>
        <p:spPr>
          <a:xfrm>
            <a:off x="4731410" y="3273552"/>
            <a:ext cx="3204362" cy="178308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>
          <a:xfrm>
            <a:off x="4731410" y="3273552"/>
            <a:ext cx="3204362" cy="1783080"/>
          </a:xfrm>
          <a:prstGeom prst="rect">
            <a:avLst/>
          </a:prstGeom>
          <a:noFill/>
          <a:ln w="9525">
            <a:solidFill>
              <a:srgbClr val="E2E2E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4731410" y="5157216"/>
            <a:ext cx="3204362" cy="23774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800" b="1" spc="220">
                <a:solidFill>
                  <a:srgbClr val="8A8A8A"/>
                </a:solidFill>
                <a:latin typeface="Noto Sans KR"/>
              </a:rPr>
              <a:t>ENERGY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731410" y="5358383"/>
            <a:ext cx="3204362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1200" b="1">
                <a:solidFill>
                  <a:srgbClr val="191919"/>
                </a:solidFill>
                <a:latin typeface="Noto Sans KR"/>
              </a:rPr>
              <a:t>에스앤씨 이앤지</a:t>
            </a:r>
          </a:p>
        </p:txBody>
      </p:sp>
      <p:pic>
        <p:nvPicPr>
          <p:cNvPr id="20" name="Picture 19" descr="03_안토.jpg"/>
          <p:cNvPicPr>
            <a:picLocks noChangeAspect="1"/>
          </p:cNvPicPr>
          <p:nvPr/>
        </p:nvPicPr>
        <p:blipFill>
          <a:blip r:embed="rId4"/>
          <a:srcRect t="2647" b="30438"/>
          <a:stretch>
            <a:fillRect/>
          </a:stretch>
        </p:blipFill>
        <p:spPr>
          <a:xfrm>
            <a:off x="8210092" y="3273552"/>
            <a:ext cx="3204362" cy="1783080"/>
          </a:xfrm>
          <a:prstGeom prst="rect">
            <a:avLst/>
          </a:prstGeom>
        </p:spPr>
      </p:pic>
      <p:sp>
        <p:nvSpPr>
          <p:cNvPr id="21" name="Rectangle 20"/>
          <p:cNvSpPr/>
          <p:nvPr/>
        </p:nvSpPr>
        <p:spPr>
          <a:xfrm>
            <a:off x="8210092" y="3273552"/>
            <a:ext cx="3204362" cy="1783080"/>
          </a:xfrm>
          <a:prstGeom prst="rect">
            <a:avLst/>
          </a:prstGeom>
          <a:noFill/>
          <a:ln w="9525">
            <a:solidFill>
              <a:srgbClr val="E2E2E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8210092" y="5157216"/>
            <a:ext cx="3204362" cy="23774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800" b="1" spc="220">
                <a:solidFill>
                  <a:srgbClr val="8A8A8A"/>
                </a:solidFill>
                <a:latin typeface="Noto Sans KR"/>
              </a:rPr>
              <a:t>RESORT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8210092" y="5358383"/>
            <a:ext cx="3204362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1200" b="1">
                <a:solidFill>
                  <a:srgbClr val="191919"/>
                </a:solidFill>
                <a:latin typeface="Noto Sans KR"/>
              </a:rPr>
              <a:t>안토</a:t>
            </a:r>
          </a:p>
        </p:txBody>
      </p:sp>
      <p:pic>
        <p:nvPicPr>
          <p:cNvPr id="24" name="Picture 23" descr="04_프라임출장뷔페.jpg"/>
          <p:cNvPicPr>
            <a:picLocks noChangeAspect="1"/>
          </p:cNvPicPr>
          <p:nvPr/>
        </p:nvPicPr>
        <p:blipFill>
          <a:blip r:embed="rId5"/>
          <a:srcRect t="2647" b="30438"/>
          <a:stretch>
            <a:fillRect/>
          </a:stretch>
        </p:blipFill>
        <p:spPr>
          <a:xfrm>
            <a:off x="1252728" y="5650992"/>
            <a:ext cx="3204362" cy="1783080"/>
          </a:xfrm>
          <a:prstGeom prst="rect">
            <a:avLst/>
          </a:prstGeom>
        </p:spPr>
      </p:pic>
      <p:sp>
        <p:nvSpPr>
          <p:cNvPr id="25" name="Rectangle 24"/>
          <p:cNvSpPr/>
          <p:nvPr/>
        </p:nvSpPr>
        <p:spPr>
          <a:xfrm>
            <a:off x="1252728" y="5650992"/>
            <a:ext cx="3204362" cy="1783080"/>
          </a:xfrm>
          <a:prstGeom prst="rect">
            <a:avLst/>
          </a:prstGeom>
          <a:noFill/>
          <a:ln w="9525">
            <a:solidFill>
              <a:srgbClr val="E2E2E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1252728" y="7534656"/>
            <a:ext cx="3204362" cy="23774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800" b="1" spc="220">
                <a:solidFill>
                  <a:srgbClr val="8A8A8A"/>
                </a:solidFill>
                <a:latin typeface="Noto Sans KR"/>
              </a:rPr>
              <a:t>CATERING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1252728" y="7735823"/>
            <a:ext cx="3204362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1200" b="1">
                <a:solidFill>
                  <a:srgbClr val="191919"/>
                </a:solidFill>
                <a:latin typeface="Noto Sans KR"/>
              </a:rPr>
              <a:t>프라임출장뷔페</a:t>
            </a:r>
          </a:p>
        </p:txBody>
      </p:sp>
      <p:pic>
        <p:nvPicPr>
          <p:cNvPr id="28" name="Picture 27" descr="05_대길이앤씨.jpg"/>
          <p:cNvPicPr>
            <a:picLocks noChangeAspect="1"/>
          </p:cNvPicPr>
          <p:nvPr/>
        </p:nvPicPr>
        <p:blipFill>
          <a:blip r:embed="rId6"/>
          <a:srcRect t="2647" b="30438"/>
          <a:stretch>
            <a:fillRect/>
          </a:stretch>
        </p:blipFill>
        <p:spPr>
          <a:xfrm>
            <a:off x="4731410" y="5650992"/>
            <a:ext cx="3204362" cy="1783080"/>
          </a:xfrm>
          <a:prstGeom prst="rect">
            <a:avLst/>
          </a:prstGeom>
        </p:spPr>
      </p:pic>
      <p:sp>
        <p:nvSpPr>
          <p:cNvPr id="29" name="Rectangle 28"/>
          <p:cNvSpPr/>
          <p:nvPr/>
        </p:nvSpPr>
        <p:spPr>
          <a:xfrm>
            <a:off x="4731410" y="5650992"/>
            <a:ext cx="3204362" cy="1783080"/>
          </a:xfrm>
          <a:prstGeom prst="rect">
            <a:avLst/>
          </a:prstGeom>
          <a:noFill/>
          <a:ln w="9525">
            <a:solidFill>
              <a:srgbClr val="E2E2E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TextBox 29"/>
          <p:cNvSpPr txBox="1"/>
          <p:nvPr/>
        </p:nvSpPr>
        <p:spPr>
          <a:xfrm>
            <a:off x="4731410" y="7534656"/>
            <a:ext cx="3204362" cy="23774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800" b="1" spc="220">
                <a:solidFill>
                  <a:srgbClr val="8A8A8A"/>
                </a:solidFill>
                <a:latin typeface="Noto Sans KR"/>
              </a:rPr>
              <a:t>CONSTRUCTION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4731410" y="7735823"/>
            <a:ext cx="3204362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1200" b="1">
                <a:solidFill>
                  <a:srgbClr val="191919"/>
                </a:solidFill>
                <a:latin typeface="Noto Sans KR"/>
              </a:rPr>
              <a:t>대길이앤씨</a:t>
            </a:r>
          </a:p>
        </p:txBody>
      </p:sp>
      <p:pic>
        <p:nvPicPr>
          <p:cNvPr id="32" name="Picture 31" descr="06_코젤.jpg"/>
          <p:cNvPicPr>
            <a:picLocks noChangeAspect="1"/>
          </p:cNvPicPr>
          <p:nvPr/>
        </p:nvPicPr>
        <p:blipFill>
          <a:blip r:embed="rId7"/>
          <a:srcRect t="2655" b="30535"/>
          <a:stretch>
            <a:fillRect/>
          </a:stretch>
        </p:blipFill>
        <p:spPr>
          <a:xfrm>
            <a:off x="8210092" y="5650992"/>
            <a:ext cx="3204362" cy="1783080"/>
          </a:xfrm>
          <a:prstGeom prst="rect">
            <a:avLst/>
          </a:prstGeom>
        </p:spPr>
      </p:pic>
      <p:sp>
        <p:nvSpPr>
          <p:cNvPr id="33" name="Rectangle 32"/>
          <p:cNvSpPr/>
          <p:nvPr/>
        </p:nvSpPr>
        <p:spPr>
          <a:xfrm>
            <a:off x="8210092" y="5650992"/>
            <a:ext cx="3204362" cy="1783080"/>
          </a:xfrm>
          <a:prstGeom prst="rect">
            <a:avLst/>
          </a:prstGeom>
          <a:noFill/>
          <a:ln w="9525">
            <a:solidFill>
              <a:srgbClr val="E2E2E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4" name="TextBox 33"/>
          <p:cNvSpPr txBox="1"/>
          <p:nvPr/>
        </p:nvSpPr>
        <p:spPr>
          <a:xfrm>
            <a:off x="8210092" y="7534656"/>
            <a:ext cx="3204362" cy="23774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800" b="1" spc="220">
                <a:solidFill>
                  <a:srgbClr val="8A8A8A"/>
                </a:solidFill>
                <a:latin typeface="Noto Sans KR"/>
              </a:rPr>
              <a:t>F&amp;B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8210092" y="7735823"/>
            <a:ext cx="3204362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1200" b="1">
                <a:solidFill>
                  <a:srgbClr val="191919"/>
                </a:solidFill>
                <a:latin typeface="Noto Sans KR"/>
              </a:rPr>
              <a:t>코젤코리아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1252728" y="8233257"/>
            <a:ext cx="5486400" cy="23774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800" b="0" spc="160">
                <a:solidFill>
                  <a:srgbClr val="BBBBBB"/>
                </a:solidFill>
                <a:latin typeface="Noto Sans KR"/>
              </a:rPr>
              <a:t>IDC.KR  ·  COMPANY PROFILE 2026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8708745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84048" cy="8708745"/>
          </a:xfrm>
          <a:prstGeom prst="rect">
            <a:avLst/>
          </a:prstGeom>
          <a:solidFill>
            <a:srgbClr val="19191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 rot="16200000">
            <a:off x="-1143000" y="6651345"/>
            <a:ext cx="2743200" cy="2926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ctr"/>
            <a:r>
              <a:rPr sz="850" spc="170">
                <a:solidFill>
                  <a:srgbClr val="8E8E8E"/>
                </a:solidFill>
                <a:latin typeface="Noto Sans KR"/>
              </a:rPr>
              <a:t>IDC.KR   ·   07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52728" y="530352"/>
            <a:ext cx="8778240" cy="10515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4400" b="1" spc="-140">
                <a:solidFill>
                  <a:srgbClr val="191919"/>
                </a:solidFill>
                <a:latin typeface="Noto Sans KR"/>
              </a:rPr>
              <a:t>Portfolio (2/3)</a:t>
            </a:r>
          </a:p>
        </p:txBody>
      </p:sp>
      <p:sp>
        <p:nvSpPr>
          <p:cNvPr id="6" name="Rectangle 5"/>
          <p:cNvSpPr/>
          <p:nvPr/>
        </p:nvSpPr>
        <p:spPr>
          <a:xfrm>
            <a:off x="9082735" y="859536"/>
            <a:ext cx="566928" cy="20116"/>
          </a:xfrm>
          <a:prstGeom prst="rect">
            <a:avLst/>
          </a:prstGeom>
          <a:solidFill>
            <a:srgbClr val="19191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9814255" y="713232"/>
            <a:ext cx="1600200" cy="32918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30000"/>
              </a:lnSpc>
            </a:pPr>
            <a:r>
              <a:rPr sz="1250" b="1">
                <a:solidFill>
                  <a:srgbClr val="191919"/>
                </a:solidFill>
                <a:latin typeface="Noto Sans KR"/>
              </a:rPr>
              <a:t>제작 실적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52728" y="1645920"/>
            <a:ext cx="10161727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1600" b="1">
                <a:solidFill>
                  <a:srgbClr val="191919"/>
                </a:solidFill>
                <a:latin typeface="Noto Sans KR"/>
              </a:rPr>
              <a:t>IDC.KR이 직접 제작한</a:t>
            </a:r>
          </a:p>
        </p:txBody>
      </p:sp>
      <p:sp>
        <p:nvSpPr>
          <p:cNvPr id="9" name="Rectangle 8"/>
          <p:cNvSpPr/>
          <p:nvPr/>
        </p:nvSpPr>
        <p:spPr>
          <a:xfrm>
            <a:off x="1188719" y="2151888"/>
            <a:ext cx="2834639" cy="97536"/>
          </a:xfrm>
          <a:prstGeom prst="rect">
            <a:avLst/>
          </a:prstGeom>
          <a:solidFill>
            <a:srgbClr val="FFE86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1252728" y="2029968"/>
            <a:ext cx="10161727" cy="3048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1600" b="1">
                <a:solidFill>
                  <a:srgbClr val="191919"/>
                </a:solidFill>
                <a:latin typeface="Noto Sans KR"/>
              </a:rPr>
              <a:t>500여 개 홈페이지 제작 실적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252728" y="2468880"/>
            <a:ext cx="10161727" cy="31089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50000"/>
              </a:lnSpc>
            </a:pPr>
            <a:r>
              <a:rPr sz="1150" b="0">
                <a:solidFill>
                  <a:srgbClr val="555555"/>
                </a:solidFill>
                <a:latin typeface="Noto Sans KR"/>
              </a:rPr>
              <a:t>모든 사이트는 PC + 모바일 반응형으로 제작되며, 실제 운영 중인 화면입니다.</a:t>
            </a:r>
          </a:p>
        </p:txBody>
      </p:sp>
      <p:pic>
        <p:nvPicPr>
          <p:cNvPr id="12" name="Picture 11" descr="07_도트커피바리스타학원.jpg"/>
          <p:cNvPicPr>
            <a:picLocks noChangeAspect="1"/>
          </p:cNvPicPr>
          <p:nvPr/>
        </p:nvPicPr>
        <p:blipFill>
          <a:blip r:embed="rId2"/>
          <a:srcRect t="2647" b="30438"/>
          <a:stretch>
            <a:fillRect/>
          </a:stretch>
        </p:blipFill>
        <p:spPr>
          <a:xfrm>
            <a:off x="1252728" y="3273552"/>
            <a:ext cx="3204362" cy="1783080"/>
          </a:xfrm>
          <a:prstGeom prst="rect">
            <a:avLst/>
          </a:prstGeom>
        </p:spPr>
      </p:pic>
      <p:sp>
        <p:nvSpPr>
          <p:cNvPr id="13" name="Rectangle 12"/>
          <p:cNvSpPr/>
          <p:nvPr/>
        </p:nvSpPr>
        <p:spPr>
          <a:xfrm>
            <a:off x="1252728" y="3273552"/>
            <a:ext cx="3204362" cy="1783080"/>
          </a:xfrm>
          <a:prstGeom prst="rect">
            <a:avLst/>
          </a:prstGeom>
          <a:noFill/>
          <a:ln w="9525">
            <a:solidFill>
              <a:srgbClr val="E2E2E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1252728" y="5157216"/>
            <a:ext cx="3204362" cy="23774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800" b="1" spc="220">
                <a:solidFill>
                  <a:srgbClr val="8A8A8A"/>
                </a:solidFill>
                <a:latin typeface="Noto Sans KR"/>
              </a:rPr>
              <a:t>EDUCATION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252728" y="5358383"/>
            <a:ext cx="3204362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1200" b="1">
                <a:solidFill>
                  <a:srgbClr val="191919"/>
                </a:solidFill>
                <a:latin typeface="Noto Sans KR"/>
              </a:rPr>
              <a:t>도트커피바리스타학원</a:t>
            </a:r>
          </a:p>
        </p:txBody>
      </p:sp>
      <p:pic>
        <p:nvPicPr>
          <p:cNvPr id="16" name="Picture 15" descr="08_전라남도지속가능발전협의회.jpg"/>
          <p:cNvPicPr>
            <a:picLocks noChangeAspect="1"/>
          </p:cNvPicPr>
          <p:nvPr/>
        </p:nvPicPr>
        <p:blipFill>
          <a:blip r:embed="rId3"/>
          <a:srcRect t="2647" b="30438"/>
          <a:stretch>
            <a:fillRect/>
          </a:stretch>
        </p:blipFill>
        <p:spPr>
          <a:xfrm>
            <a:off x="4731410" y="3273552"/>
            <a:ext cx="3204362" cy="178308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>
          <a:xfrm>
            <a:off x="4731410" y="3273552"/>
            <a:ext cx="3204362" cy="1783080"/>
          </a:xfrm>
          <a:prstGeom prst="rect">
            <a:avLst/>
          </a:prstGeom>
          <a:noFill/>
          <a:ln w="9525">
            <a:solidFill>
              <a:srgbClr val="E2E2E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4731410" y="5157216"/>
            <a:ext cx="3204362" cy="23774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800" b="1" spc="220">
                <a:solidFill>
                  <a:srgbClr val="8A8A8A"/>
                </a:solidFill>
                <a:latin typeface="Noto Sans KR"/>
              </a:rPr>
              <a:t>PUBLIC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731410" y="5358383"/>
            <a:ext cx="3204362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1200" b="1">
                <a:solidFill>
                  <a:srgbClr val="191919"/>
                </a:solidFill>
                <a:latin typeface="Noto Sans KR"/>
              </a:rPr>
              <a:t>전라남도지속가능발전협의회</a:t>
            </a:r>
          </a:p>
        </p:txBody>
      </p:sp>
      <p:pic>
        <p:nvPicPr>
          <p:cNvPr id="20" name="Picture 19" descr="09_한국터널라이닝품기술협회.jpg"/>
          <p:cNvPicPr>
            <a:picLocks noChangeAspect="1"/>
          </p:cNvPicPr>
          <p:nvPr/>
        </p:nvPicPr>
        <p:blipFill>
          <a:blip r:embed="rId4"/>
          <a:srcRect t="2647" b="30438"/>
          <a:stretch>
            <a:fillRect/>
          </a:stretch>
        </p:blipFill>
        <p:spPr>
          <a:xfrm>
            <a:off x="8210092" y="3273552"/>
            <a:ext cx="3204362" cy="1783080"/>
          </a:xfrm>
          <a:prstGeom prst="rect">
            <a:avLst/>
          </a:prstGeom>
        </p:spPr>
      </p:pic>
      <p:sp>
        <p:nvSpPr>
          <p:cNvPr id="21" name="Rectangle 20"/>
          <p:cNvSpPr/>
          <p:nvPr/>
        </p:nvSpPr>
        <p:spPr>
          <a:xfrm>
            <a:off x="8210092" y="3273552"/>
            <a:ext cx="3204362" cy="1783080"/>
          </a:xfrm>
          <a:prstGeom prst="rect">
            <a:avLst/>
          </a:prstGeom>
          <a:noFill/>
          <a:ln w="9525">
            <a:solidFill>
              <a:srgbClr val="E2E2E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8210092" y="5157216"/>
            <a:ext cx="3204362" cy="23774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800" b="1" spc="220">
                <a:solidFill>
                  <a:srgbClr val="8A8A8A"/>
                </a:solidFill>
                <a:latin typeface="Noto Sans KR"/>
              </a:rPr>
              <a:t>ASSOCIATION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8210092" y="5358383"/>
            <a:ext cx="3204362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1200" b="1">
                <a:solidFill>
                  <a:srgbClr val="191919"/>
                </a:solidFill>
                <a:latin typeface="Noto Sans KR"/>
              </a:rPr>
              <a:t>한국터널라이닝품기술협회</a:t>
            </a:r>
          </a:p>
        </p:txBody>
      </p:sp>
      <p:pic>
        <p:nvPicPr>
          <p:cNvPr id="24" name="Picture 23" descr="10_미르홀딩스.jpg"/>
          <p:cNvPicPr>
            <a:picLocks noChangeAspect="1"/>
          </p:cNvPicPr>
          <p:nvPr/>
        </p:nvPicPr>
        <p:blipFill>
          <a:blip r:embed="rId5"/>
          <a:srcRect t="2647" b="30438"/>
          <a:stretch>
            <a:fillRect/>
          </a:stretch>
        </p:blipFill>
        <p:spPr>
          <a:xfrm>
            <a:off x="1252728" y="5650992"/>
            <a:ext cx="3204362" cy="1783080"/>
          </a:xfrm>
          <a:prstGeom prst="rect">
            <a:avLst/>
          </a:prstGeom>
        </p:spPr>
      </p:pic>
      <p:sp>
        <p:nvSpPr>
          <p:cNvPr id="25" name="Rectangle 24"/>
          <p:cNvSpPr/>
          <p:nvPr/>
        </p:nvSpPr>
        <p:spPr>
          <a:xfrm>
            <a:off x="1252728" y="5650992"/>
            <a:ext cx="3204362" cy="1783080"/>
          </a:xfrm>
          <a:prstGeom prst="rect">
            <a:avLst/>
          </a:prstGeom>
          <a:noFill/>
          <a:ln w="9525">
            <a:solidFill>
              <a:srgbClr val="E2E2E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1252728" y="7534656"/>
            <a:ext cx="3204362" cy="23774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800" b="1" spc="220">
                <a:solidFill>
                  <a:srgbClr val="8A8A8A"/>
                </a:solidFill>
                <a:latin typeface="Noto Sans KR"/>
              </a:rPr>
              <a:t>INVESTMENT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1252728" y="7735823"/>
            <a:ext cx="3204362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1200" b="1">
                <a:solidFill>
                  <a:srgbClr val="191919"/>
                </a:solidFill>
                <a:latin typeface="Noto Sans KR"/>
              </a:rPr>
              <a:t>미르홀딩스</a:t>
            </a:r>
          </a:p>
        </p:txBody>
      </p:sp>
      <p:pic>
        <p:nvPicPr>
          <p:cNvPr id="28" name="Picture 27" descr="11_티제이렌트카.jpg"/>
          <p:cNvPicPr>
            <a:picLocks noChangeAspect="1"/>
          </p:cNvPicPr>
          <p:nvPr/>
        </p:nvPicPr>
        <p:blipFill>
          <a:blip r:embed="rId6"/>
          <a:srcRect t="2658" b="30567"/>
          <a:stretch>
            <a:fillRect/>
          </a:stretch>
        </p:blipFill>
        <p:spPr>
          <a:xfrm>
            <a:off x="4731410" y="5650992"/>
            <a:ext cx="3204362" cy="1783080"/>
          </a:xfrm>
          <a:prstGeom prst="rect">
            <a:avLst/>
          </a:prstGeom>
        </p:spPr>
      </p:pic>
      <p:sp>
        <p:nvSpPr>
          <p:cNvPr id="29" name="Rectangle 28"/>
          <p:cNvSpPr/>
          <p:nvPr/>
        </p:nvSpPr>
        <p:spPr>
          <a:xfrm>
            <a:off x="4731410" y="5650992"/>
            <a:ext cx="3204362" cy="1783080"/>
          </a:xfrm>
          <a:prstGeom prst="rect">
            <a:avLst/>
          </a:prstGeom>
          <a:noFill/>
          <a:ln w="9525">
            <a:solidFill>
              <a:srgbClr val="E2E2E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TextBox 29"/>
          <p:cNvSpPr txBox="1"/>
          <p:nvPr/>
        </p:nvSpPr>
        <p:spPr>
          <a:xfrm>
            <a:off x="4731410" y="7534656"/>
            <a:ext cx="3204362" cy="23774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800" b="1" spc="220">
                <a:solidFill>
                  <a:srgbClr val="8A8A8A"/>
                </a:solidFill>
                <a:latin typeface="Noto Sans KR"/>
              </a:rPr>
              <a:t>RENT CAR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4731410" y="7735823"/>
            <a:ext cx="3204362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1200" b="1">
                <a:solidFill>
                  <a:srgbClr val="191919"/>
                </a:solidFill>
                <a:latin typeface="Noto Sans KR"/>
              </a:rPr>
              <a:t>티제이렌트카</a:t>
            </a:r>
          </a:p>
        </p:txBody>
      </p:sp>
      <p:pic>
        <p:nvPicPr>
          <p:cNvPr id="32" name="Picture 31" descr="12_동하기전.jpg"/>
          <p:cNvPicPr>
            <a:picLocks noChangeAspect="1"/>
          </p:cNvPicPr>
          <p:nvPr/>
        </p:nvPicPr>
        <p:blipFill>
          <a:blip r:embed="rId7"/>
          <a:srcRect t="2435" b="28008"/>
          <a:stretch>
            <a:fillRect/>
          </a:stretch>
        </p:blipFill>
        <p:spPr>
          <a:xfrm>
            <a:off x="8210092" y="5650992"/>
            <a:ext cx="3204362" cy="1783080"/>
          </a:xfrm>
          <a:prstGeom prst="rect">
            <a:avLst/>
          </a:prstGeom>
        </p:spPr>
      </p:pic>
      <p:sp>
        <p:nvSpPr>
          <p:cNvPr id="33" name="Rectangle 32"/>
          <p:cNvSpPr/>
          <p:nvPr/>
        </p:nvSpPr>
        <p:spPr>
          <a:xfrm>
            <a:off x="8210092" y="5650992"/>
            <a:ext cx="3204362" cy="1783080"/>
          </a:xfrm>
          <a:prstGeom prst="rect">
            <a:avLst/>
          </a:prstGeom>
          <a:noFill/>
          <a:ln w="9525">
            <a:solidFill>
              <a:srgbClr val="E2E2E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4" name="TextBox 33"/>
          <p:cNvSpPr txBox="1"/>
          <p:nvPr/>
        </p:nvSpPr>
        <p:spPr>
          <a:xfrm>
            <a:off x="8210092" y="7534656"/>
            <a:ext cx="3204362" cy="23774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800" b="1" spc="220">
                <a:solidFill>
                  <a:srgbClr val="8A8A8A"/>
                </a:solidFill>
                <a:latin typeface="Noto Sans KR"/>
              </a:rPr>
              <a:t>ENGINEERING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8210092" y="7735823"/>
            <a:ext cx="3204362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1200" b="1">
                <a:solidFill>
                  <a:srgbClr val="191919"/>
                </a:solidFill>
                <a:latin typeface="Noto Sans KR"/>
              </a:rPr>
              <a:t>동하기전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1252728" y="8233257"/>
            <a:ext cx="5486400" cy="23774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800" b="0" spc="160">
                <a:solidFill>
                  <a:srgbClr val="BBBBBB"/>
                </a:solidFill>
                <a:latin typeface="Noto Sans KR"/>
              </a:rPr>
              <a:t>IDC.KR  ·  COMPANY PROFILE 2026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8708745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84048" cy="8708745"/>
          </a:xfrm>
          <a:prstGeom prst="rect">
            <a:avLst/>
          </a:prstGeom>
          <a:solidFill>
            <a:srgbClr val="19191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 rot="16200000">
            <a:off x="-1143000" y="6651345"/>
            <a:ext cx="2743200" cy="2926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ctr"/>
            <a:r>
              <a:rPr sz="850" spc="170">
                <a:solidFill>
                  <a:srgbClr val="8E8E8E"/>
                </a:solidFill>
                <a:latin typeface="Noto Sans KR"/>
              </a:rPr>
              <a:t>IDC.KR   ·   08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52728" y="530352"/>
            <a:ext cx="8778240" cy="10515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4400" b="1" spc="-140">
                <a:solidFill>
                  <a:srgbClr val="191919"/>
                </a:solidFill>
                <a:latin typeface="Noto Sans KR"/>
              </a:rPr>
              <a:t>Portfolio (3/3)</a:t>
            </a:r>
          </a:p>
        </p:txBody>
      </p:sp>
      <p:sp>
        <p:nvSpPr>
          <p:cNvPr id="6" name="Rectangle 5"/>
          <p:cNvSpPr/>
          <p:nvPr/>
        </p:nvSpPr>
        <p:spPr>
          <a:xfrm>
            <a:off x="9082735" y="859536"/>
            <a:ext cx="566928" cy="20116"/>
          </a:xfrm>
          <a:prstGeom prst="rect">
            <a:avLst/>
          </a:prstGeom>
          <a:solidFill>
            <a:srgbClr val="19191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9814255" y="713232"/>
            <a:ext cx="1600200" cy="32918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30000"/>
              </a:lnSpc>
            </a:pPr>
            <a:r>
              <a:rPr sz="1250" b="1">
                <a:solidFill>
                  <a:srgbClr val="191919"/>
                </a:solidFill>
                <a:latin typeface="Noto Sans KR"/>
              </a:rPr>
              <a:t>제작 실적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52728" y="1645920"/>
            <a:ext cx="10161727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1600" b="1">
                <a:solidFill>
                  <a:srgbClr val="191919"/>
                </a:solidFill>
                <a:latin typeface="Noto Sans KR"/>
              </a:rPr>
              <a:t>IDC.KR이 직접 제작한</a:t>
            </a:r>
          </a:p>
        </p:txBody>
      </p:sp>
      <p:sp>
        <p:nvSpPr>
          <p:cNvPr id="9" name="Rectangle 8"/>
          <p:cNvSpPr/>
          <p:nvPr/>
        </p:nvSpPr>
        <p:spPr>
          <a:xfrm>
            <a:off x="1188719" y="2151888"/>
            <a:ext cx="2834639" cy="97536"/>
          </a:xfrm>
          <a:prstGeom prst="rect">
            <a:avLst/>
          </a:prstGeom>
          <a:solidFill>
            <a:srgbClr val="FFE86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1252728" y="2029968"/>
            <a:ext cx="10161727" cy="3048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1600" b="1">
                <a:solidFill>
                  <a:srgbClr val="191919"/>
                </a:solidFill>
                <a:latin typeface="Noto Sans KR"/>
              </a:rPr>
              <a:t>500여 개 홈페이지 제작 실적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252728" y="2468880"/>
            <a:ext cx="10161727" cy="31089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50000"/>
              </a:lnSpc>
            </a:pPr>
            <a:r>
              <a:rPr sz="1150" b="0">
                <a:solidFill>
                  <a:srgbClr val="555555"/>
                </a:solidFill>
                <a:latin typeface="Noto Sans KR"/>
              </a:rPr>
              <a:t>모든 사이트는 PC + 모바일 반응형으로 제작되며, 실제 운영 중인 화면입니다.</a:t>
            </a:r>
          </a:p>
        </p:txBody>
      </p:sp>
      <p:pic>
        <p:nvPicPr>
          <p:cNvPr id="12" name="Picture 11" descr="13_법률사무소다연.jpg"/>
          <p:cNvPicPr>
            <a:picLocks noChangeAspect="1"/>
          </p:cNvPicPr>
          <p:nvPr/>
        </p:nvPicPr>
        <p:blipFill>
          <a:blip r:embed="rId2"/>
          <a:srcRect t="3548" b="40806"/>
          <a:stretch>
            <a:fillRect/>
          </a:stretch>
        </p:blipFill>
        <p:spPr>
          <a:xfrm>
            <a:off x="1252728" y="3273552"/>
            <a:ext cx="3204362" cy="1783080"/>
          </a:xfrm>
          <a:prstGeom prst="rect">
            <a:avLst/>
          </a:prstGeom>
        </p:spPr>
      </p:pic>
      <p:sp>
        <p:nvSpPr>
          <p:cNvPr id="13" name="Rectangle 12"/>
          <p:cNvSpPr/>
          <p:nvPr/>
        </p:nvSpPr>
        <p:spPr>
          <a:xfrm>
            <a:off x="1252728" y="3273552"/>
            <a:ext cx="3204362" cy="1783080"/>
          </a:xfrm>
          <a:prstGeom prst="rect">
            <a:avLst/>
          </a:prstGeom>
          <a:noFill/>
          <a:ln w="9525">
            <a:solidFill>
              <a:srgbClr val="E2E2E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1252728" y="5157216"/>
            <a:ext cx="3204362" cy="23774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800" b="1" spc="220">
                <a:solidFill>
                  <a:srgbClr val="8A8A8A"/>
                </a:solidFill>
                <a:latin typeface="Noto Sans KR"/>
              </a:rPr>
              <a:t>LAW FIRM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252728" y="5358383"/>
            <a:ext cx="3204362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1200" b="1">
                <a:solidFill>
                  <a:srgbClr val="191919"/>
                </a:solidFill>
                <a:latin typeface="Noto Sans KR"/>
              </a:rPr>
              <a:t>법률사무소 다연</a:t>
            </a:r>
          </a:p>
        </p:txBody>
      </p:sp>
      <p:pic>
        <p:nvPicPr>
          <p:cNvPr id="16" name="Picture 15" descr="14_지앤원에스.jpg"/>
          <p:cNvPicPr>
            <a:picLocks noChangeAspect="1"/>
          </p:cNvPicPr>
          <p:nvPr/>
        </p:nvPicPr>
        <p:blipFill>
          <a:blip r:embed="rId3"/>
          <a:srcRect t="2647" b="30438"/>
          <a:stretch>
            <a:fillRect/>
          </a:stretch>
        </p:blipFill>
        <p:spPr>
          <a:xfrm>
            <a:off x="4731410" y="3273552"/>
            <a:ext cx="3204362" cy="178308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>
          <a:xfrm>
            <a:off x="4731410" y="3273552"/>
            <a:ext cx="3204362" cy="1783080"/>
          </a:xfrm>
          <a:prstGeom prst="rect">
            <a:avLst/>
          </a:prstGeom>
          <a:noFill/>
          <a:ln w="9525">
            <a:solidFill>
              <a:srgbClr val="E2E2E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4731410" y="5157216"/>
            <a:ext cx="3204362" cy="23774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800" b="1" spc="220">
                <a:solidFill>
                  <a:srgbClr val="8A8A8A"/>
                </a:solidFill>
                <a:latin typeface="Noto Sans KR"/>
              </a:rPr>
              <a:t>BUSINESS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731410" y="5358383"/>
            <a:ext cx="3204362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1200" b="1">
                <a:solidFill>
                  <a:srgbClr val="191919"/>
                </a:solidFill>
                <a:latin typeface="Noto Sans KR"/>
              </a:rPr>
              <a:t>지앤원에스</a:t>
            </a:r>
          </a:p>
        </p:txBody>
      </p:sp>
      <p:pic>
        <p:nvPicPr>
          <p:cNvPr id="20" name="Picture 19" descr="15_이경디자인.jpg"/>
          <p:cNvPicPr>
            <a:picLocks noChangeAspect="1"/>
          </p:cNvPicPr>
          <p:nvPr/>
        </p:nvPicPr>
        <p:blipFill>
          <a:blip r:embed="rId4"/>
          <a:srcRect t="2655" b="30535"/>
          <a:stretch>
            <a:fillRect/>
          </a:stretch>
        </p:blipFill>
        <p:spPr>
          <a:xfrm>
            <a:off x="8210092" y="3273552"/>
            <a:ext cx="3204362" cy="1783080"/>
          </a:xfrm>
          <a:prstGeom prst="rect">
            <a:avLst/>
          </a:prstGeom>
        </p:spPr>
      </p:pic>
      <p:sp>
        <p:nvSpPr>
          <p:cNvPr id="21" name="Rectangle 20"/>
          <p:cNvSpPr/>
          <p:nvPr/>
        </p:nvSpPr>
        <p:spPr>
          <a:xfrm>
            <a:off x="8210092" y="3273552"/>
            <a:ext cx="3204362" cy="1783080"/>
          </a:xfrm>
          <a:prstGeom prst="rect">
            <a:avLst/>
          </a:prstGeom>
          <a:noFill/>
          <a:ln w="9525">
            <a:solidFill>
              <a:srgbClr val="E2E2E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8210092" y="5157216"/>
            <a:ext cx="3204362" cy="23774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800" b="1" spc="220">
                <a:solidFill>
                  <a:srgbClr val="8A8A8A"/>
                </a:solidFill>
                <a:latin typeface="Noto Sans KR"/>
              </a:rPr>
              <a:t>DESIGN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8210092" y="5358383"/>
            <a:ext cx="3204362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1200" b="1">
                <a:solidFill>
                  <a:srgbClr val="191919"/>
                </a:solidFill>
                <a:latin typeface="Noto Sans KR"/>
              </a:rPr>
              <a:t>이경디자인</a:t>
            </a:r>
          </a:p>
        </p:txBody>
      </p:sp>
      <p:pic>
        <p:nvPicPr>
          <p:cNvPr id="24" name="Picture 23" descr="16_금강산콘도.jpg"/>
          <p:cNvPicPr>
            <a:picLocks noChangeAspect="1"/>
          </p:cNvPicPr>
          <p:nvPr/>
        </p:nvPicPr>
        <p:blipFill>
          <a:blip r:embed="rId5"/>
          <a:srcRect t="3548" b="40806"/>
          <a:stretch>
            <a:fillRect/>
          </a:stretch>
        </p:blipFill>
        <p:spPr>
          <a:xfrm>
            <a:off x="1252728" y="5650992"/>
            <a:ext cx="3204362" cy="1783080"/>
          </a:xfrm>
          <a:prstGeom prst="rect">
            <a:avLst/>
          </a:prstGeom>
        </p:spPr>
      </p:pic>
      <p:sp>
        <p:nvSpPr>
          <p:cNvPr id="25" name="Rectangle 24"/>
          <p:cNvSpPr/>
          <p:nvPr/>
        </p:nvSpPr>
        <p:spPr>
          <a:xfrm>
            <a:off x="1252728" y="5650992"/>
            <a:ext cx="3204362" cy="1783080"/>
          </a:xfrm>
          <a:prstGeom prst="rect">
            <a:avLst/>
          </a:prstGeom>
          <a:noFill/>
          <a:ln w="9525">
            <a:solidFill>
              <a:srgbClr val="E2E2E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1252728" y="7534656"/>
            <a:ext cx="3204362" cy="23774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800" b="1" spc="220">
                <a:solidFill>
                  <a:srgbClr val="8A8A8A"/>
                </a:solidFill>
                <a:latin typeface="Noto Sans KR"/>
              </a:rPr>
              <a:t>RESORT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1252728" y="7735823"/>
            <a:ext cx="3204362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1200" b="1">
                <a:solidFill>
                  <a:srgbClr val="191919"/>
                </a:solidFill>
                <a:latin typeface="Noto Sans KR"/>
              </a:rPr>
              <a:t>금강산콘도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1252728" y="8233257"/>
            <a:ext cx="5486400" cy="23774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800" b="0" spc="160">
                <a:solidFill>
                  <a:srgbClr val="BBBBBB"/>
                </a:solidFill>
                <a:latin typeface="Noto Sans KR"/>
              </a:rPr>
              <a:t>IDC.KR  ·  COMPANY PROFILE 2026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8708745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84048" cy="8708745"/>
          </a:xfrm>
          <a:prstGeom prst="rect">
            <a:avLst/>
          </a:prstGeom>
          <a:solidFill>
            <a:srgbClr val="19191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 rot="16200000">
            <a:off x="-1143000" y="6651345"/>
            <a:ext cx="2743200" cy="2926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ctr"/>
            <a:r>
              <a:rPr sz="850" spc="170">
                <a:solidFill>
                  <a:srgbClr val="8E8E8E"/>
                </a:solidFill>
                <a:latin typeface="Noto Sans KR"/>
              </a:rPr>
              <a:t>IDC.KR   ·   09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52728" y="530352"/>
            <a:ext cx="8778240" cy="10515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4400" b="1" spc="-140">
                <a:solidFill>
                  <a:srgbClr val="191919"/>
                </a:solidFill>
                <a:latin typeface="Noto Sans KR"/>
              </a:rPr>
              <a:t>Enterprise Reference (1/2)</a:t>
            </a:r>
          </a:p>
        </p:txBody>
      </p:sp>
      <p:sp>
        <p:nvSpPr>
          <p:cNvPr id="6" name="Rectangle 5"/>
          <p:cNvSpPr/>
          <p:nvPr/>
        </p:nvSpPr>
        <p:spPr>
          <a:xfrm>
            <a:off x="9082735" y="859536"/>
            <a:ext cx="566928" cy="20116"/>
          </a:xfrm>
          <a:prstGeom prst="rect">
            <a:avLst/>
          </a:prstGeom>
          <a:solidFill>
            <a:srgbClr val="19191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9814255" y="713232"/>
            <a:ext cx="1600200" cy="32918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30000"/>
              </a:lnSpc>
            </a:pPr>
            <a:r>
              <a:rPr sz="1250" b="1">
                <a:solidFill>
                  <a:srgbClr val="191919"/>
                </a:solidFill>
                <a:latin typeface="Noto Sans KR"/>
              </a:rPr>
              <a:t>대기업 레퍼런스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52728" y="1645920"/>
            <a:ext cx="10161727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1600" b="1">
                <a:solidFill>
                  <a:srgbClr val="191919"/>
                </a:solidFill>
                <a:latin typeface="Noto Sans KR"/>
              </a:rPr>
              <a:t>대기업 홈페이지 수준을</a:t>
            </a:r>
          </a:p>
        </p:txBody>
      </p:sp>
      <p:sp>
        <p:nvSpPr>
          <p:cNvPr id="9" name="Rectangle 8"/>
          <p:cNvSpPr/>
          <p:nvPr/>
        </p:nvSpPr>
        <p:spPr>
          <a:xfrm>
            <a:off x="1188719" y="2151888"/>
            <a:ext cx="2590800" cy="97536"/>
          </a:xfrm>
          <a:prstGeom prst="rect">
            <a:avLst/>
          </a:prstGeom>
          <a:solidFill>
            <a:srgbClr val="FFE86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1252728" y="2029968"/>
            <a:ext cx="10161727" cy="3048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1600" b="1">
                <a:solidFill>
                  <a:srgbClr val="191919"/>
                </a:solidFill>
                <a:latin typeface="Noto Sans KR"/>
              </a:rPr>
              <a:t>그대로 구현할 수 있습니다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252728" y="2468880"/>
            <a:ext cx="10161727" cy="31089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50000"/>
              </a:lnSpc>
            </a:pPr>
            <a:r>
              <a:rPr sz="1150" b="0">
                <a:solidFill>
                  <a:srgbClr val="555555"/>
                </a:solidFill>
                <a:latin typeface="Noto Sans KR"/>
              </a:rPr>
              <a:t>IDC.KR이 직접 제작한 대기업 스타일 레퍼런스입니다. idc.kr 에서 실제 화면을 확인하실 수 있습니다.</a:t>
            </a:r>
          </a:p>
        </p:txBody>
      </p:sp>
      <p:pic>
        <p:nvPicPr>
          <p:cNvPr id="12" name="Picture 11" descr="samsung.jpg"/>
          <p:cNvPicPr>
            <a:picLocks noChangeAspect="1"/>
          </p:cNvPicPr>
          <p:nvPr/>
        </p:nvPicPr>
        <p:blipFill>
          <a:blip r:embed="rId2"/>
          <a:srcRect t="1758" b="20215"/>
          <a:stretch>
            <a:fillRect/>
          </a:stretch>
        </p:blipFill>
        <p:spPr>
          <a:xfrm>
            <a:off x="1252728" y="3273552"/>
            <a:ext cx="3204362" cy="1783080"/>
          </a:xfrm>
          <a:prstGeom prst="rect">
            <a:avLst/>
          </a:prstGeom>
        </p:spPr>
      </p:pic>
      <p:sp>
        <p:nvSpPr>
          <p:cNvPr id="13" name="Rectangle 12"/>
          <p:cNvSpPr/>
          <p:nvPr/>
        </p:nvSpPr>
        <p:spPr>
          <a:xfrm>
            <a:off x="1252728" y="3273552"/>
            <a:ext cx="3204362" cy="1783080"/>
          </a:xfrm>
          <a:prstGeom prst="rect">
            <a:avLst/>
          </a:prstGeom>
          <a:noFill/>
          <a:ln w="9525">
            <a:solidFill>
              <a:srgbClr val="E2E2E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1252728" y="5157216"/>
            <a:ext cx="3204362" cy="23774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800" b="1" spc="220">
                <a:solidFill>
                  <a:srgbClr val="8A8A8A"/>
                </a:solidFill>
                <a:latin typeface="Noto Sans KR"/>
              </a:rPr>
              <a:t>ELECTRONICS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252728" y="5358383"/>
            <a:ext cx="3204362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1250" b="1">
                <a:solidFill>
                  <a:srgbClr val="191919"/>
                </a:solidFill>
                <a:latin typeface="Noto Sans KR"/>
              </a:rPr>
              <a:t>삼성전자 스타일</a:t>
            </a:r>
          </a:p>
        </p:txBody>
      </p:sp>
      <p:pic>
        <p:nvPicPr>
          <p:cNvPr id="16" name="Picture 15" descr="hyundai.jpg"/>
          <p:cNvPicPr>
            <a:picLocks noChangeAspect="1"/>
          </p:cNvPicPr>
          <p:nvPr/>
        </p:nvPicPr>
        <p:blipFill>
          <a:blip r:embed="rId3"/>
          <a:srcRect t="1758" b="20215"/>
          <a:stretch>
            <a:fillRect/>
          </a:stretch>
        </p:blipFill>
        <p:spPr>
          <a:xfrm>
            <a:off x="4731410" y="3273552"/>
            <a:ext cx="3204362" cy="178308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>
          <a:xfrm>
            <a:off x="4731410" y="3273552"/>
            <a:ext cx="3204362" cy="1783080"/>
          </a:xfrm>
          <a:prstGeom prst="rect">
            <a:avLst/>
          </a:prstGeom>
          <a:noFill/>
          <a:ln w="9525">
            <a:solidFill>
              <a:srgbClr val="E2E2E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4731410" y="5157216"/>
            <a:ext cx="3204362" cy="23774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800" b="1" spc="220">
                <a:solidFill>
                  <a:srgbClr val="8A8A8A"/>
                </a:solidFill>
                <a:latin typeface="Noto Sans KR"/>
              </a:rPr>
              <a:t>AUTOMOTIVE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731410" y="5358383"/>
            <a:ext cx="3204362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1250" b="1">
                <a:solidFill>
                  <a:srgbClr val="191919"/>
                </a:solidFill>
                <a:latin typeface="Noto Sans KR"/>
              </a:rPr>
              <a:t>현대자동차 스타일</a:t>
            </a:r>
          </a:p>
        </p:txBody>
      </p:sp>
      <p:pic>
        <p:nvPicPr>
          <p:cNvPr id="20" name="Picture 19" descr="kia.jpg"/>
          <p:cNvPicPr>
            <a:picLocks noChangeAspect="1"/>
          </p:cNvPicPr>
          <p:nvPr/>
        </p:nvPicPr>
        <p:blipFill>
          <a:blip r:embed="rId4"/>
          <a:srcRect t="1758" b="20215"/>
          <a:stretch>
            <a:fillRect/>
          </a:stretch>
        </p:blipFill>
        <p:spPr>
          <a:xfrm>
            <a:off x="8210092" y="3273552"/>
            <a:ext cx="3204362" cy="1783080"/>
          </a:xfrm>
          <a:prstGeom prst="rect">
            <a:avLst/>
          </a:prstGeom>
        </p:spPr>
      </p:pic>
      <p:sp>
        <p:nvSpPr>
          <p:cNvPr id="21" name="Rectangle 20"/>
          <p:cNvSpPr/>
          <p:nvPr/>
        </p:nvSpPr>
        <p:spPr>
          <a:xfrm>
            <a:off x="8210092" y="3273552"/>
            <a:ext cx="3204362" cy="1783080"/>
          </a:xfrm>
          <a:prstGeom prst="rect">
            <a:avLst/>
          </a:prstGeom>
          <a:noFill/>
          <a:ln w="9525">
            <a:solidFill>
              <a:srgbClr val="E2E2E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8210092" y="5157216"/>
            <a:ext cx="3204362" cy="23774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800" b="1" spc="220">
                <a:solidFill>
                  <a:srgbClr val="8A8A8A"/>
                </a:solidFill>
                <a:latin typeface="Noto Sans KR"/>
              </a:rPr>
              <a:t>AUTOMOTIVE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8210092" y="5358383"/>
            <a:ext cx="3204362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1250" b="1">
                <a:solidFill>
                  <a:srgbClr val="191919"/>
                </a:solidFill>
                <a:latin typeface="Noto Sans KR"/>
              </a:rPr>
              <a:t>기아 스타일</a:t>
            </a:r>
          </a:p>
        </p:txBody>
      </p:sp>
      <p:pic>
        <p:nvPicPr>
          <p:cNvPr id="24" name="Picture 23" descr="posco.jpg"/>
          <p:cNvPicPr>
            <a:picLocks noChangeAspect="1"/>
          </p:cNvPicPr>
          <p:nvPr/>
        </p:nvPicPr>
        <p:blipFill>
          <a:blip r:embed="rId5"/>
          <a:srcRect t="1758" b="20215"/>
          <a:stretch>
            <a:fillRect/>
          </a:stretch>
        </p:blipFill>
        <p:spPr>
          <a:xfrm>
            <a:off x="1252728" y="5650992"/>
            <a:ext cx="3204362" cy="1783080"/>
          </a:xfrm>
          <a:prstGeom prst="rect">
            <a:avLst/>
          </a:prstGeom>
        </p:spPr>
      </p:pic>
      <p:sp>
        <p:nvSpPr>
          <p:cNvPr id="25" name="Rectangle 24"/>
          <p:cNvSpPr/>
          <p:nvPr/>
        </p:nvSpPr>
        <p:spPr>
          <a:xfrm>
            <a:off x="1252728" y="5650992"/>
            <a:ext cx="3204362" cy="1783080"/>
          </a:xfrm>
          <a:prstGeom prst="rect">
            <a:avLst/>
          </a:prstGeom>
          <a:noFill/>
          <a:ln w="9525">
            <a:solidFill>
              <a:srgbClr val="E2E2E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1252728" y="7534656"/>
            <a:ext cx="3204362" cy="23774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800" b="1" spc="220">
                <a:solidFill>
                  <a:srgbClr val="8A8A8A"/>
                </a:solidFill>
                <a:latin typeface="Noto Sans KR"/>
              </a:rPr>
              <a:t>STEEL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1252728" y="7735823"/>
            <a:ext cx="3204362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1250" b="1">
                <a:solidFill>
                  <a:srgbClr val="191919"/>
                </a:solidFill>
                <a:latin typeface="Noto Sans KR"/>
              </a:rPr>
              <a:t>포스코 스타일</a:t>
            </a:r>
          </a:p>
        </p:txBody>
      </p:sp>
      <p:pic>
        <p:nvPicPr>
          <p:cNvPr id="28" name="Picture 27" descr="naver.jpg"/>
          <p:cNvPicPr>
            <a:picLocks noChangeAspect="1"/>
          </p:cNvPicPr>
          <p:nvPr/>
        </p:nvPicPr>
        <p:blipFill>
          <a:blip r:embed="rId6"/>
          <a:srcRect t="1758" b="20215"/>
          <a:stretch>
            <a:fillRect/>
          </a:stretch>
        </p:blipFill>
        <p:spPr>
          <a:xfrm>
            <a:off x="4731410" y="5650992"/>
            <a:ext cx="3204362" cy="1783080"/>
          </a:xfrm>
          <a:prstGeom prst="rect">
            <a:avLst/>
          </a:prstGeom>
        </p:spPr>
      </p:pic>
      <p:sp>
        <p:nvSpPr>
          <p:cNvPr id="29" name="Rectangle 28"/>
          <p:cNvSpPr/>
          <p:nvPr/>
        </p:nvSpPr>
        <p:spPr>
          <a:xfrm>
            <a:off x="4731410" y="5650992"/>
            <a:ext cx="3204362" cy="1783080"/>
          </a:xfrm>
          <a:prstGeom prst="rect">
            <a:avLst/>
          </a:prstGeom>
          <a:noFill/>
          <a:ln w="9525">
            <a:solidFill>
              <a:srgbClr val="E2E2E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TextBox 29"/>
          <p:cNvSpPr txBox="1"/>
          <p:nvPr/>
        </p:nvSpPr>
        <p:spPr>
          <a:xfrm>
            <a:off x="4731410" y="7534656"/>
            <a:ext cx="3204362" cy="23774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800" b="1" spc="220">
                <a:solidFill>
                  <a:srgbClr val="8A8A8A"/>
                </a:solidFill>
                <a:latin typeface="Noto Sans KR"/>
              </a:rPr>
              <a:t>PORTAL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4731410" y="7735823"/>
            <a:ext cx="3204362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1250" b="1">
                <a:solidFill>
                  <a:srgbClr val="191919"/>
                </a:solidFill>
                <a:latin typeface="Noto Sans KR"/>
              </a:rPr>
              <a:t>네이버 스타일</a:t>
            </a:r>
          </a:p>
        </p:txBody>
      </p:sp>
      <p:pic>
        <p:nvPicPr>
          <p:cNvPr id="32" name="Picture 31" descr="kakao.jpg"/>
          <p:cNvPicPr>
            <a:picLocks noChangeAspect="1"/>
          </p:cNvPicPr>
          <p:nvPr/>
        </p:nvPicPr>
        <p:blipFill>
          <a:blip r:embed="rId7"/>
          <a:srcRect t="1758" b="20215"/>
          <a:stretch>
            <a:fillRect/>
          </a:stretch>
        </p:blipFill>
        <p:spPr>
          <a:xfrm>
            <a:off x="8210092" y="5650992"/>
            <a:ext cx="3204362" cy="1783080"/>
          </a:xfrm>
          <a:prstGeom prst="rect">
            <a:avLst/>
          </a:prstGeom>
        </p:spPr>
      </p:pic>
      <p:sp>
        <p:nvSpPr>
          <p:cNvPr id="33" name="Rectangle 32"/>
          <p:cNvSpPr/>
          <p:nvPr/>
        </p:nvSpPr>
        <p:spPr>
          <a:xfrm>
            <a:off x="8210092" y="5650992"/>
            <a:ext cx="3204362" cy="1783080"/>
          </a:xfrm>
          <a:prstGeom prst="rect">
            <a:avLst/>
          </a:prstGeom>
          <a:noFill/>
          <a:ln w="9525">
            <a:solidFill>
              <a:srgbClr val="E2E2E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4" name="TextBox 33"/>
          <p:cNvSpPr txBox="1"/>
          <p:nvPr/>
        </p:nvSpPr>
        <p:spPr>
          <a:xfrm>
            <a:off x="8210092" y="7534656"/>
            <a:ext cx="3204362" cy="23774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800" b="1" spc="220">
                <a:solidFill>
                  <a:srgbClr val="8A8A8A"/>
                </a:solidFill>
                <a:latin typeface="Noto Sans KR"/>
              </a:rPr>
              <a:t>PLATFORM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8210092" y="7735823"/>
            <a:ext cx="3204362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1250" b="1">
                <a:solidFill>
                  <a:srgbClr val="191919"/>
                </a:solidFill>
                <a:latin typeface="Noto Sans KR"/>
              </a:rPr>
              <a:t>카카오 스타일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1252728" y="7922361"/>
            <a:ext cx="10161727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850" b="0">
                <a:solidFill>
                  <a:srgbClr val="8A8A8A"/>
                </a:solidFill>
                <a:latin typeface="Noto Sans KR"/>
              </a:rPr>
              <a:t>※ 위 화면은 IDC.KR이 제작한 디자인 샘플이며, 해당 기업과의 제휴·거래 관계를 의미하지 않습니다.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1252728" y="8233257"/>
            <a:ext cx="5486400" cy="23774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800" b="0" spc="160">
                <a:solidFill>
                  <a:srgbClr val="BBBBBB"/>
                </a:solidFill>
                <a:latin typeface="Noto Sans KR"/>
              </a:rPr>
              <a:t>IDC.KR  ·  COMPANY PROFILE 2026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